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24"/>
  </p:notesMasterIdLst>
  <p:sldIdLst>
    <p:sldId id="256" r:id="rId5"/>
    <p:sldId id="415" r:id="rId6"/>
    <p:sldId id="288" r:id="rId7"/>
    <p:sldId id="296" r:id="rId8"/>
    <p:sldId id="305" r:id="rId9"/>
    <p:sldId id="333" r:id="rId10"/>
    <p:sldId id="332" r:id="rId11"/>
    <p:sldId id="306" r:id="rId12"/>
    <p:sldId id="308" r:id="rId13"/>
    <p:sldId id="310" r:id="rId14"/>
    <p:sldId id="309" r:id="rId15"/>
    <p:sldId id="311" r:id="rId16"/>
    <p:sldId id="312" r:id="rId17"/>
    <p:sldId id="328" r:id="rId18"/>
    <p:sldId id="326" r:id="rId19"/>
    <p:sldId id="315" r:id="rId20"/>
    <p:sldId id="316" r:id="rId21"/>
    <p:sldId id="331" r:id="rId22"/>
    <p:sldId id="416" r:id="rId23"/>
  </p:sldIdLst>
  <p:sldSz cx="9144000" cy="5143500" type="screen16x9"/>
  <p:notesSz cx="6858000" cy="9144000"/>
  <p:embeddedFontLst>
    <p:embeddedFont>
      <p:font typeface="Arial Nova Light" panose="020B0304020202020204" pitchFamily="34" charset="0"/>
      <p:regular r:id="rId25"/>
      <p:italic r:id="rId26"/>
    </p:embeddedFont>
    <p:embeddedFont>
      <p:font typeface="Stencil" panose="040409050D0802020404" pitchFamily="82" charset="0"/>
      <p:regular r:id="rId27"/>
    </p:embeddedFont>
    <p:embeddedFont>
      <p:font typeface="Titillium Web"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etcalfe" initials="RM" lastIdx="1" clrIdx="0">
    <p:extLst>
      <p:ext uri="{19B8F6BF-5375-455C-9EA6-DF929625EA0E}">
        <p15:presenceInfo xmlns:p15="http://schemas.microsoft.com/office/powerpoint/2012/main" userId="Rebecca Metcalf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EE"/>
    <a:srgbClr val="FFFFFF"/>
    <a:srgbClr val="F6FEF7"/>
    <a:srgbClr val="FDD7D3"/>
    <a:srgbClr val="E4F8EA"/>
    <a:srgbClr val="00263F"/>
    <a:srgbClr val="F5FDF7"/>
    <a:srgbClr val="FFF1EE"/>
    <a:srgbClr val="BFBFB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D7F3B5-D6EB-4003-B1E1-6BE4CA51A535}">
  <a:tblStyle styleId="{11D7F3B5-D6EB-4003-B1E1-6BE4CA51A53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2"/>
    <p:restoredTop sz="86751" autoAdjust="0"/>
  </p:normalViewPr>
  <p:slideViewPr>
    <p:cSldViewPr snapToGrid="0">
      <p:cViewPr varScale="1">
        <p:scale>
          <a:sx n="102" d="100"/>
          <a:sy n="102" d="100"/>
        </p:scale>
        <p:origin x="80" y="3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E:\Google%20Drive\@GenGradInfo\Defense%20Presentation\presentation%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Sheet6!$B$1</c:f>
              <c:strCache>
                <c:ptCount val="1"/>
                <c:pt idx="0">
                  <c:v>‘Less-tight’ control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Sheet6!$A$3:$A$6</c:f>
              <c:strCache>
                <c:ptCount val="4"/>
                <c:pt idx="0">
                  <c:v>Equal Weights</c:v>
                </c:pt>
                <c:pt idx="1">
                  <c:v>Equal prioritisers</c:v>
                </c:pt>
                <c:pt idx="2">
                  <c:v>Early delivery avoiders</c:v>
                </c:pt>
                <c:pt idx="3">
                  <c:v>Medication minimisers</c:v>
                </c:pt>
              </c:strCache>
            </c:strRef>
          </c:cat>
          <c:val>
            <c:numRef>
              <c:f>Sheet6!$B$3:$B$6</c:f>
              <c:numCache>
                <c:formatCode>General</c:formatCode>
                <c:ptCount val="4"/>
                <c:pt idx="0">
                  <c:v>0.35</c:v>
                </c:pt>
                <c:pt idx="1">
                  <c:v>0.33</c:v>
                </c:pt>
                <c:pt idx="2">
                  <c:v>0.28000000000000003</c:v>
                </c:pt>
                <c:pt idx="3">
                  <c:v>0.61</c:v>
                </c:pt>
              </c:numCache>
            </c:numRef>
          </c:val>
          <c:extLst>
            <c:ext xmlns:c16="http://schemas.microsoft.com/office/drawing/2014/chart" uri="{C3380CC4-5D6E-409C-BE32-E72D297353CC}">
              <c16:uniqueId val="{00000000-B85D-4EA0-BB16-29AD457C700B}"/>
            </c:ext>
          </c:extLst>
        </c:ser>
        <c:ser>
          <c:idx val="1"/>
          <c:order val="1"/>
          <c:tx>
            <c:strRef>
              <c:f>Sheet6!$C$1</c:f>
              <c:strCache>
                <c:ptCount val="1"/>
                <c:pt idx="0">
                  <c:v>‘Tight’ control</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Sheet6!$A$3:$A$6</c:f>
              <c:strCache>
                <c:ptCount val="4"/>
                <c:pt idx="0">
                  <c:v>Equal Weights</c:v>
                </c:pt>
                <c:pt idx="1">
                  <c:v>Equal prioritisers</c:v>
                </c:pt>
                <c:pt idx="2">
                  <c:v>Early delivery avoiders</c:v>
                </c:pt>
                <c:pt idx="3">
                  <c:v>Medication minimisers</c:v>
                </c:pt>
              </c:strCache>
            </c:strRef>
          </c:cat>
          <c:val>
            <c:numRef>
              <c:f>Sheet6!$C$3:$C$6</c:f>
              <c:numCache>
                <c:formatCode>General</c:formatCode>
                <c:ptCount val="4"/>
                <c:pt idx="0">
                  <c:v>0.36</c:v>
                </c:pt>
                <c:pt idx="1">
                  <c:v>0.34</c:v>
                </c:pt>
                <c:pt idx="2">
                  <c:v>0.24</c:v>
                </c:pt>
                <c:pt idx="3">
                  <c:v>0.68</c:v>
                </c:pt>
              </c:numCache>
            </c:numRef>
          </c:val>
          <c:extLst>
            <c:ext xmlns:c16="http://schemas.microsoft.com/office/drawing/2014/chart" uri="{C3380CC4-5D6E-409C-BE32-E72D297353CC}">
              <c16:uniqueId val="{00000001-B85D-4EA0-BB16-29AD457C700B}"/>
            </c:ext>
          </c:extLst>
        </c:ser>
        <c:dLbls>
          <c:showLegendKey val="0"/>
          <c:showVal val="0"/>
          <c:showCatName val="0"/>
          <c:showSerName val="0"/>
          <c:showPercent val="0"/>
          <c:showBubbleSize val="0"/>
        </c:dLbls>
        <c:gapWidth val="219"/>
        <c:overlap val="-27"/>
        <c:axId val="391414720"/>
        <c:axId val="391411584"/>
      </c:barChart>
      <c:catAx>
        <c:axId val="39141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391411584"/>
        <c:crosses val="autoZero"/>
        <c:auto val="1"/>
        <c:lblAlgn val="ctr"/>
        <c:lblOffset val="100"/>
        <c:noMultiLvlLbl val="0"/>
      </c:catAx>
      <c:valAx>
        <c:axId val="391411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Mean</a:t>
                </a:r>
                <a:r>
                  <a:rPr lang="en-US" baseline="0" dirty="0"/>
                  <a:t> Weighted Composite Score</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1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33097-DFD9-4064-B2CA-36AE5666B7C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CE8C8C0E-2610-4692-957D-F290EBC473E9}">
      <dgm:prSet phldrT="[Text]" custT="1"/>
      <dgm:spPr/>
      <dgm:t>
        <a:bodyPr/>
        <a:lstStyle/>
        <a:p>
          <a:r>
            <a:rPr lang="en-US" sz="1400" dirty="0">
              <a:latin typeface="Titillium Web" panose="020B0604020202020204" charset="0"/>
            </a:rPr>
            <a:t>‘Tight’ Control</a:t>
          </a:r>
        </a:p>
      </dgm:t>
    </dgm:pt>
    <dgm:pt modelId="{F7F7A4B3-5255-49E2-B8ED-F3773EAEA0BE}" type="parTrans" cxnId="{05927CF4-BD5A-48F9-940B-E99D11F18941}">
      <dgm:prSet/>
      <dgm:spPr/>
      <dgm:t>
        <a:bodyPr/>
        <a:lstStyle/>
        <a:p>
          <a:endParaRPr lang="en-US" sz="1400">
            <a:latin typeface="Titillium Web" panose="020B0604020202020204" charset="0"/>
          </a:endParaRPr>
        </a:p>
      </dgm:t>
    </dgm:pt>
    <dgm:pt modelId="{3C1CA30C-452E-4C26-B536-BBB47703A177}" type="sibTrans" cxnId="{05927CF4-BD5A-48F9-940B-E99D11F18941}">
      <dgm:prSet/>
      <dgm:spPr/>
      <dgm:t>
        <a:bodyPr/>
        <a:lstStyle/>
        <a:p>
          <a:endParaRPr lang="en-US" sz="1400">
            <a:latin typeface="Titillium Web" panose="020B0604020202020204" charset="0"/>
          </a:endParaRPr>
        </a:p>
      </dgm:t>
    </dgm:pt>
    <dgm:pt modelId="{36375633-7F64-4EBD-94C6-B2FF0F1DD8F3}">
      <dgm:prSet phldrT="[Text]" custT="1"/>
      <dgm:spPr/>
      <dgm:t>
        <a:bodyPr/>
        <a:lstStyle/>
        <a:p>
          <a:pPr>
            <a:buNone/>
          </a:pPr>
          <a:r>
            <a:rPr lang="en-US" sz="1400" dirty="0">
              <a:latin typeface="Titillium Web" panose="020B0604020202020204" charset="0"/>
            </a:rPr>
            <a:t>Intervene now</a:t>
          </a:r>
        </a:p>
      </dgm:t>
    </dgm:pt>
    <dgm:pt modelId="{3FCD9702-8790-4893-96B7-CECEACAE19F1}" type="parTrans" cxnId="{E6696354-E1E0-4604-A23C-E7E1CCED4456}">
      <dgm:prSet/>
      <dgm:spPr/>
      <dgm:t>
        <a:bodyPr/>
        <a:lstStyle/>
        <a:p>
          <a:endParaRPr lang="en-US" sz="1400">
            <a:latin typeface="Titillium Web" panose="020B0604020202020204" charset="0"/>
          </a:endParaRPr>
        </a:p>
      </dgm:t>
    </dgm:pt>
    <dgm:pt modelId="{E9705E86-D774-480D-973F-ECA4E8A7124D}" type="sibTrans" cxnId="{E6696354-E1E0-4604-A23C-E7E1CCED4456}">
      <dgm:prSet/>
      <dgm:spPr/>
      <dgm:t>
        <a:bodyPr/>
        <a:lstStyle/>
        <a:p>
          <a:endParaRPr lang="en-US" sz="1400">
            <a:latin typeface="Titillium Web" panose="020B0604020202020204" charset="0"/>
          </a:endParaRPr>
        </a:p>
      </dgm:t>
    </dgm:pt>
    <dgm:pt modelId="{6F09A19B-B639-4C7B-B4C6-EABF6D991500}">
      <dgm:prSet phldrT="[Text]" custT="1"/>
      <dgm:spPr/>
      <dgm:t>
        <a:bodyPr/>
        <a:lstStyle/>
        <a:p>
          <a:r>
            <a:rPr lang="en-US" sz="1400" dirty="0">
              <a:latin typeface="Titillium Web" panose="020B0604020202020204" charset="0"/>
            </a:rPr>
            <a:t>‘Less-tight’ Control</a:t>
          </a:r>
        </a:p>
      </dgm:t>
    </dgm:pt>
    <dgm:pt modelId="{2CBB31B1-BC46-4647-BF5B-C50BC558B3B8}" type="parTrans" cxnId="{59A722D9-13CF-41B2-939A-C9701150A046}">
      <dgm:prSet/>
      <dgm:spPr/>
      <dgm:t>
        <a:bodyPr/>
        <a:lstStyle/>
        <a:p>
          <a:endParaRPr lang="en-US" sz="1400">
            <a:latin typeface="Titillium Web" panose="020B0604020202020204" charset="0"/>
          </a:endParaRPr>
        </a:p>
      </dgm:t>
    </dgm:pt>
    <dgm:pt modelId="{E9065EEE-6FFA-4172-B18F-05EEE09EE7AA}" type="sibTrans" cxnId="{59A722D9-13CF-41B2-939A-C9701150A046}">
      <dgm:prSet/>
      <dgm:spPr/>
      <dgm:t>
        <a:bodyPr/>
        <a:lstStyle/>
        <a:p>
          <a:endParaRPr lang="en-US" sz="1400">
            <a:latin typeface="Titillium Web" panose="020B0604020202020204" charset="0"/>
          </a:endParaRPr>
        </a:p>
      </dgm:t>
    </dgm:pt>
    <dgm:pt modelId="{B69E2CE8-6161-4E4B-B4C9-924DE4282E31}">
      <dgm:prSet phldrT="[Text]" custT="1"/>
      <dgm:spPr/>
      <dgm:t>
        <a:bodyPr/>
        <a:lstStyle/>
        <a:p>
          <a:pPr>
            <a:buNone/>
          </a:pPr>
          <a:r>
            <a:rPr lang="en-US" sz="1400" dirty="0">
              <a:latin typeface="Titillium Web" panose="020B0604020202020204" charset="0"/>
            </a:rPr>
            <a:t>Wait and see</a:t>
          </a:r>
        </a:p>
      </dgm:t>
    </dgm:pt>
    <dgm:pt modelId="{8B3B30B3-BAD3-4BAD-9751-B94226ED00D3}" type="parTrans" cxnId="{400CA173-AE9B-42FA-8A91-06EE8DE3BA52}">
      <dgm:prSet/>
      <dgm:spPr/>
      <dgm:t>
        <a:bodyPr/>
        <a:lstStyle/>
        <a:p>
          <a:endParaRPr lang="en-US" sz="1400">
            <a:latin typeface="Titillium Web" panose="020B0604020202020204" charset="0"/>
          </a:endParaRPr>
        </a:p>
      </dgm:t>
    </dgm:pt>
    <dgm:pt modelId="{9E225A8E-56E8-4A6C-BE2C-0B125DB81B7B}" type="sibTrans" cxnId="{400CA173-AE9B-42FA-8A91-06EE8DE3BA52}">
      <dgm:prSet/>
      <dgm:spPr/>
      <dgm:t>
        <a:bodyPr/>
        <a:lstStyle/>
        <a:p>
          <a:endParaRPr lang="en-US" sz="1400">
            <a:latin typeface="Titillium Web" panose="020B0604020202020204" charset="0"/>
          </a:endParaRPr>
        </a:p>
      </dgm:t>
    </dgm:pt>
    <dgm:pt modelId="{B3DD7FFD-3B9D-4375-AB87-4E85233F16F8}" type="pres">
      <dgm:prSet presAssocID="{85C33097-DFD9-4064-B2CA-36AE5666B7C4}" presName="Name0" presStyleCnt="0">
        <dgm:presLayoutVars>
          <dgm:dir/>
          <dgm:animLvl val="lvl"/>
          <dgm:resizeHandles val="exact"/>
        </dgm:presLayoutVars>
      </dgm:prSet>
      <dgm:spPr/>
    </dgm:pt>
    <dgm:pt modelId="{6432A241-30B4-4ED2-ADC1-27B4D36C6C94}" type="pres">
      <dgm:prSet presAssocID="{CE8C8C0E-2610-4692-957D-F290EBC473E9}" presName="linNode" presStyleCnt="0"/>
      <dgm:spPr/>
    </dgm:pt>
    <dgm:pt modelId="{3A5C1A34-8BFD-441F-A023-B9A4334EA011}" type="pres">
      <dgm:prSet presAssocID="{CE8C8C0E-2610-4692-957D-F290EBC473E9}" presName="parentText" presStyleLbl="node1" presStyleIdx="0" presStyleCnt="2" custScaleX="151176">
        <dgm:presLayoutVars>
          <dgm:chMax val="1"/>
          <dgm:bulletEnabled val="1"/>
        </dgm:presLayoutVars>
      </dgm:prSet>
      <dgm:spPr/>
    </dgm:pt>
    <dgm:pt modelId="{CD016E96-A2BA-4355-8BB8-A4B5166B47FE}" type="pres">
      <dgm:prSet presAssocID="{CE8C8C0E-2610-4692-957D-F290EBC473E9}" presName="descendantText" presStyleLbl="alignAccFollowNode1" presStyleIdx="0" presStyleCnt="2" custScaleX="78483">
        <dgm:presLayoutVars>
          <dgm:bulletEnabled val="1"/>
        </dgm:presLayoutVars>
      </dgm:prSet>
      <dgm:spPr/>
    </dgm:pt>
    <dgm:pt modelId="{E74E6CBA-5F42-48FE-86AB-129D187B8A42}" type="pres">
      <dgm:prSet presAssocID="{3C1CA30C-452E-4C26-B536-BBB47703A177}" presName="sp" presStyleCnt="0"/>
      <dgm:spPr/>
    </dgm:pt>
    <dgm:pt modelId="{2E38279D-C7F5-406E-8636-EFC19B1AF3CA}" type="pres">
      <dgm:prSet presAssocID="{6F09A19B-B639-4C7B-B4C6-EABF6D991500}" presName="linNode" presStyleCnt="0"/>
      <dgm:spPr/>
    </dgm:pt>
    <dgm:pt modelId="{1D592B41-A0B7-49BF-8772-5743F80F454C}" type="pres">
      <dgm:prSet presAssocID="{6F09A19B-B639-4C7B-B4C6-EABF6D991500}" presName="parentText" presStyleLbl="node1" presStyleIdx="1" presStyleCnt="2" custScaleX="151176">
        <dgm:presLayoutVars>
          <dgm:chMax val="1"/>
          <dgm:bulletEnabled val="1"/>
        </dgm:presLayoutVars>
      </dgm:prSet>
      <dgm:spPr/>
    </dgm:pt>
    <dgm:pt modelId="{A2D19BEA-F2C2-4E19-BD81-3D707F218FCB}" type="pres">
      <dgm:prSet presAssocID="{6F09A19B-B639-4C7B-B4C6-EABF6D991500}" presName="descendantText" presStyleLbl="alignAccFollowNode1" presStyleIdx="1" presStyleCnt="2" custScaleX="78483">
        <dgm:presLayoutVars>
          <dgm:bulletEnabled val="1"/>
        </dgm:presLayoutVars>
      </dgm:prSet>
      <dgm:spPr/>
    </dgm:pt>
  </dgm:ptLst>
  <dgm:cxnLst>
    <dgm:cxn modelId="{40453435-3F07-450F-BCCB-DDCB96A26DEB}" type="presOf" srcId="{85C33097-DFD9-4064-B2CA-36AE5666B7C4}" destId="{B3DD7FFD-3B9D-4375-AB87-4E85233F16F8}" srcOrd="0" destOrd="0" presId="urn:microsoft.com/office/officeart/2005/8/layout/vList5"/>
    <dgm:cxn modelId="{88374E42-4E04-4BB1-A265-84A4C7E1187D}" type="presOf" srcId="{B69E2CE8-6161-4E4B-B4C9-924DE4282E31}" destId="{A2D19BEA-F2C2-4E19-BD81-3D707F218FCB}" srcOrd="0" destOrd="0" presId="urn:microsoft.com/office/officeart/2005/8/layout/vList5"/>
    <dgm:cxn modelId="{400CA173-AE9B-42FA-8A91-06EE8DE3BA52}" srcId="{6F09A19B-B639-4C7B-B4C6-EABF6D991500}" destId="{B69E2CE8-6161-4E4B-B4C9-924DE4282E31}" srcOrd="0" destOrd="0" parTransId="{8B3B30B3-BAD3-4BAD-9751-B94226ED00D3}" sibTransId="{9E225A8E-56E8-4A6C-BE2C-0B125DB81B7B}"/>
    <dgm:cxn modelId="{E6696354-E1E0-4604-A23C-E7E1CCED4456}" srcId="{CE8C8C0E-2610-4692-957D-F290EBC473E9}" destId="{36375633-7F64-4EBD-94C6-B2FF0F1DD8F3}" srcOrd="0" destOrd="0" parTransId="{3FCD9702-8790-4893-96B7-CECEACAE19F1}" sibTransId="{E9705E86-D774-480D-973F-ECA4E8A7124D}"/>
    <dgm:cxn modelId="{FD7F178B-CD44-4A6C-9680-B99BA6E86524}" type="presOf" srcId="{CE8C8C0E-2610-4692-957D-F290EBC473E9}" destId="{3A5C1A34-8BFD-441F-A023-B9A4334EA011}" srcOrd="0" destOrd="0" presId="urn:microsoft.com/office/officeart/2005/8/layout/vList5"/>
    <dgm:cxn modelId="{23FE9EC1-20F5-49B9-8CB0-3E0273822294}" type="presOf" srcId="{6F09A19B-B639-4C7B-B4C6-EABF6D991500}" destId="{1D592B41-A0B7-49BF-8772-5743F80F454C}" srcOrd="0" destOrd="0" presId="urn:microsoft.com/office/officeart/2005/8/layout/vList5"/>
    <dgm:cxn modelId="{59A722D9-13CF-41B2-939A-C9701150A046}" srcId="{85C33097-DFD9-4064-B2CA-36AE5666B7C4}" destId="{6F09A19B-B639-4C7B-B4C6-EABF6D991500}" srcOrd="1" destOrd="0" parTransId="{2CBB31B1-BC46-4647-BF5B-C50BC558B3B8}" sibTransId="{E9065EEE-6FFA-4172-B18F-05EEE09EE7AA}"/>
    <dgm:cxn modelId="{B2C2BAE7-FB59-4609-8D24-C4429C86C768}" type="presOf" srcId="{36375633-7F64-4EBD-94C6-B2FF0F1DD8F3}" destId="{CD016E96-A2BA-4355-8BB8-A4B5166B47FE}" srcOrd="0" destOrd="0" presId="urn:microsoft.com/office/officeart/2005/8/layout/vList5"/>
    <dgm:cxn modelId="{05927CF4-BD5A-48F9-940B-E99D11F18941}" srcId="{85C33097-DFD9-4064-B2CA-36AE5666B7C4}" destId="{CE8C8C0E-2610-4692-957D-F290EBC473E9}" srcOrd="0" destOrd="0" parTransId="{F7F7A4B3-5255-49E2-B8ED-F3773EAEA0BE}" sibTransId="{3C1CA30C-452E-4C26-B536-BBB47703A177}"/>
    <dgm:cxn modelId="{17CF76DC-0F42-45BD-BE1B-2ECC5498ED46}" type="presParOf" srcId="{B3DD7FFD-3B9D-4375-AB87-4E85233F16F8}" destId="{6432A241-30B4-4ED2-ADC1-27B4D36C6C94}" srcOrd="0" destOrd="0" presId="urn:microsoft.com/office/officeart/2005/8/layout/vList5"/>
    <dgm:cxn modelId="{8EEDDB3D-3D56-4DD8-BA1F-6E28030C4A74}" type="presParOf" srcId="{6432A241-30B4-4ED2-ADC1-27B4D36C6C94}" destId="{3A5C1A34-8BFD-441F-A023-B9A4334EA011}" srcOrd="0" destOrd="0" presId="urn:microsoft.com/office/officeart/2005/8/layout/vList5"/>
    <dgm:cxn modelId="{FE8C0693-0086-45E6-994F-56C5EFC88592}" type="presParOf" srcId="{6432A241-30B4-4ED2-ADC1-27B4D36C6C94}" destId="{CD016E96-A2BA-4355-8BB8-A4B5166B47FE}" srcOrd="1" destOrd="0" presId="urn:microsoft.com/office/officeart/2005/8/layout/vList5"/>
    <dgm:cxn modelId="{9D78D0A1-F116-4FAC-B140-7346473140B8}" type="presParOf" srcId="{B3DD7FFD-3B9D-4375-AB87-4E85233F16F8}" destId="{E74E6CBA-5F42-48FE-86AB-129D187B8A42}" srcOrd="1" destOrd="0" presId="urn:microsoft.com/office/officeart/2005/8/layout/vList5"/>
    <dgm:cxn modelId="{A182B549-A772-492B-9D46-A809C9845DCD}" type="presParOf" srcId="{B3DD7FFD-3B9D-4375-AB87-4E85233F16F8}" destId="{2E38279D-C7F5-406E-8636-EFC19B1AF3CA}" srcOrd="2" destOrd="0" presId="urn:microsoft.com/office/officeart/2005/8/layout/vList5"/>
    <dgm:cxn modelId="{03186ACD-DA5E-4C11-BF3D-6E68F6AA766F}" type="presParOf" srcId="{2E38279D-C7F5-406E-8636-EFC19B1AF3CA}" destId="{1D592B41-A0B7-49BF-8772-5743F80F454C}" srcOrd="0" destOrd="0" presId="urn:microsoft.com/office/officeart/2005/8/layout/vList5"/>
    <dgm:cxn modelId="{0B52A695-48C2-4B42-9C45-013C07895944}" type="presParOf" srcId="{2E38279D-C7F5-406E-8636-EFC19B1AF3CA}" destId="{A2D19BEA-F2C2-4E19-BD81-3D707F218F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16E96-A2BA-4355-8BB8-A4B5166B47FE}">
      <dsp:nvSpPr>
        <dsp:cNvPr id="0" name=""/>
        <dsp:cNvSpPr/>
      </dsp:nvSpPr>
      <dsp:spPr>
        <a:xfrm rot="5400000">
          <a:off x="2355362" y="-559571"/>
          <a:ext cx="393638" cy="161121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US" sz="1400" kern="1200" dirty="0">
              <a:latin typeface="Titillium Web" panose="020B0604020202020204" charset="0"/>
            </a:rPr>
            <a:t>Intervene now</a:t>
          </a:r>
        </a:p>
      </dsp:txBody>
      <dsp:txXfrm rot="-5400000">
        <a:off x="1746574" y="68433"/>
        <a:ext cx="1591999" cy="355206"/>
      </dsp:txXfrm>
    </dsp:sp>
    <dsp:sp modelId="{3A5C1A34-8BFD-441F-A023-B9A4334EA011}">
      <dsp:nvSpPr>
        <dsp:cNvPr id="0" name=""/>
        <dsp:cNvSpPr/>
      </dsp:nvSpPr>
      <dsp:spPr>
        <a:xfrm>
          <a:off x="817" y="12"/>
          <a:ext cx="1745755" cy="4920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tillium Web" panose="020B0604020202020204" charset="0"/>
            </a:rPr>
            <a:t>‘Tight’ Control</a:t>
          </a:r>
        </a:p>
      </dsp:txBody>
      <dsp:txXfrm>
        <a:off x="24837" y="24032"/>
        <a:ext cx="1697715" cy="444007"/>
      </dsp:txXfrm>
    </dsp:sp>
    <dsp:sp modelId="{A2D19BEA-F2C2-4E19-BD81-3D707F218FCB}">
      <dsp:nvSpPr>
        <dsp:cNvPr id="0" name=""/>
        <dsp:cNvSpPr/>
      </dsp:nvSpPr>
      <dsp:spPr>
        <a:xfrm rot="5400000">
          <a:off x="2355362" y="-42921"/>
          <a:ext cx="393638" cy="161121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US" sz="1400" kern="1200" dirty="0">
              <a:latin typeface="Titillium Web" panose="020B0604020202020204" charset="0"/>
            </a:rPr>
            <a:t>Wait and see</a:t>
          </a:r>
        </a:p>
      </dsp:txBody>
      <dsp:txXfrm rot="-5400000">
        <a:off x="1746574" y="585083"/>
        <a:ext cx="1591999" cy="355206"/>
      </dsp:txXfrm>
    </dsp:sp>
    <dsp:sp modelId="{1D592B41-A0B7-49BF-8772-5743F80F454C}">
      <dsp:nvSpPr>
        <dsp:cNvPr id="0" name=""/>
        <dsp:cNvSpPr/>
      </dsp:nvSpPr>
      <dsp:spPr>
        <a:xfrm>
          <a:off x="817" y="516662"/>
          <a:ext cx="1745755" cy="4920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tillium Web" panose="020B0604020202020204" charset="0"/>
            </a:rPr>
            <a:t>‘Less-tight’ Control</a:t>
          </a:r>
        </a:p>
      </dsp:txBody>
      <dsp:txXfrm>
        <a:off x="24837" y="540682"/>
        <a:ext cx="1697715" cy="4440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9380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50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lvl="0" indent="0" algn="ctr" rtl="0">
              <a:spcBef>
                <a:spcPts val="600"/>
              </a:spcBef>
              <a:spcAft>
                <a:spcPts val="0"/>
              </a:spcAft>
              <a:buSzPts val="1800"/>
              <a:buNone/>
            </a:pPr>
            <a:r>
              <a:rPr lang="en-US" sz="1100" dirty="0">
                <a:solidFill>
                  <a:schemeClr val="tx1">
                    <a:lumMod val="75000"/>
                    <a:lumOff val="25000"/>
                  </a:schemeClr>
                </a:solidFill>
              </a:rPr>
              <a:t>These events are not all equally important</a:t>
            </a:r>
          </a:p>
          <a:p>
            <a:pPr marL="114300" lvl="0" indent="0" algn="ctr" rtl="0">
              <a:spcBef>
                <a:spcPts val="600"/>
              </a:spcBef>
              <a:spcAft>
                <a:spcPts val="0"/>
              </a:spcAft>
              <a:buSzPts val="1800"/>
              <a:buNone/>
            </a:pPr>
            <a:endParaRPr lang="en-US" sz="1100" dirty="0">
              <a:solidFill>
                <a:schemeClr val="tx1">
                  <a:lumMod val="75000"/>
                  <a:lumOff val="25000"/>
                </a:schemeClr>
              </a:solidFill>
            </a:endParaRPr>
          </a:p>
          <a:p>
            <a:pPr marL="114300" lvl="0" indent="0" algn="ctr" rtl="0">
              <a:spcBef>
                <a:spcPts val="600"/>
              </a:spcBef>
              <a:spcAft>
                <a:spcPts val="0"/>
              </a:spcAft>
              <a:buSzPts val="1800"/>
              <a:buNone/>
            </a:pPr>
            <a:r>
              <a:rPr lang="en-US" sz="1100" dirty="0">
                <a:solidFill>
                  <a:schemeClr val="tx1">
                    <a:lumMod val="75000"/>
                    <a:lumOff val="25000"/>
                  </a:schemeClr>
                </a:solidFill>
              </a:rPr>
              <a:t>But an event is an event</a:t>
            </a:r>
          </a:p>
          <a:p>
            <a:pPr marL="114300" marR="0" lvl="0" indent="0" algn="ctr" defTabSz="914400" rtl="0" eaLnBrk="1" fontAlgn="auto" latinLnBrk="0" hangingPunct="1">
              <a:lnSpc>
                <a:spcPct val="100000"/>
              </a:lnSpc>
              <a:spcBef>
                <a:spcPts val="600"/>
              </a:spcBef>
              <a:spcAft>
                <a:spcPts val="0"/>
              </a:spcAft>
              <a:buClr>
                <a:srgbClr val="000000"/>
              </a:buClr>
              <a:buSzPts val="1800"/>
              <a:buFont typeface="Arial"/>
              <a:buNone/>
              <a:tabLst/>
              <a:defRPr/>
            </a:pPr>
            <a:r>
              <a:rPr lang="en-US" sz="1100" dirty="0">
                <a:solidFill>
                  <a:schemeClr val="tx1">
                    <a:lumMod val="75000"/>
                    <a:lumOff val="25000"/>
                  </a:schemeClr>
                </a:solidFill>
              </a:rPr>
              <a:t>Outcomes do not occur at the same rate</a:t>
            </a:r>
          </a:p>
          <a:p>
            <a:pPr marL="114300" lvl="0" indent="0" algn="ctr" rtl="0">
              <a:spcBef>
                <a:spcPts val="600"/>
              </a:spcBef>
              <a:spcAft>
                <a:spcPts val="0"/>
              </a:spcAft>
              <a:buSzPts val="1800"/>
              <a:buNone/>
            </a:pPr>
            <a:endParaRPr lang="en-US" sz="1100" dirty="0">
              <a:solidFill>
                <a:schemeClr val="tx1">
                  <a:lumMod val="75000"/>
                  <a:lumOff val="25000"/>
                </a:schemeClr>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0301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0" marR="0" lvl="0" indent="-4572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lang="en-US" dirty="0"/>
              <a:t>Physicians often assume patients have the same preferences as them; patients are experiencing the outcomes, and patient-oriented care improves adherence, engagement and satisfaction</a:t>
            </a:r>
          </a:p>
          <a:p>
            <a:pPr marL="571500" indent="-457200">
              <a:buSzPct val="100000"/>
              <a:buFont typeface="+mj-lt"/>
              <a:buAutoNum type="arabicPeriod"/>
            </a:pPr>
            <a:endParaRPr lang="en-US" sz="1100" dirty="0">
              <a:latin typeface="Titillium Web" panose="020B0604020202020204" charset="0"/>
            </a:endParaRPr>
          </a:p>
          <a:p>
            <a:pPr marL="571500" indent="-457200">
              <a:buSzPct val="100000"/>
              <a:buFont typeface="+mj-lt"/>
              <a:buAutoNum type="arabicPeriod"/>
            </a:pPr>
            <a:r>
              <a:rPr lang="en-US" sz="1100" dirty="0">
                <a:latin typeface="Titillium Web" panose="020B0604020202020204" charset="0"/>
              </a:rPr>
              <a:t>Patients prioritize different outcomes than clinicians and researchers</a:t>
            </a:r>
          </a:p>
          <a:p>
            <a:pPr marL="571500" indent="-457200">
              <a:buSzPct val="100000"/>
              <a:buFont typeface="+mj-lt"/>
              <a:buAutoNum type="arabicPeriod"/>
            </a:pPr>
            <a:r>
              <a:rPr lang="en-US" sz="1100" dirty="0">
                <a:latin typeface="Titillium Web" panose="020B0604020202020204" charset="0"/>
              </a:rPr>
              <a:t>Patients are the most impacted by trial results because they experience the interventions and the outcomes</a:t>
            </a:r>
          </a:p>
          <a:p>
            <a:endParaRPr lang="en-CA" dirty="0"/>
          </a:p>
        </p:txBody>
      </p:sp>
    </p:spTree>
    <p:extLst>
      <p:ext uri="{BB962C8B-B14F-4D97-AF65-F5344CB8AC3E}">
        <p14:creationId xmlns:p14="http://schemas.microsoft.com/office/powerpoint/2010/main" val="298531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Using this approach, lower scores are better because they indicate that fewer highly weighted events occurred</a:t>
            </a:r>
          </a:p>
        </p:txBody>
      </p:sp>
    </p:spTree>
    <p:extLst>
      <p:ext uri="{BB962C8B-B14F-4D97-AF65-F5344CB8AC3E}">
        <p14:creationId xmlns:p14="http://schemas.microsoft.com/office/powerpoint/2010/main" val="274431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0" i="0" u="none" strike="noStrike" cap="none" baseline="0" dirty="0">
                <a:solidFill>
                  <a:srgbClr val="000000"/>
                </a:solidFill>
                <a:latin typeface="Arial"/>
                <a:ea typeface="Arial"/>
                <a:cs typeface="Arial"/>
                <a:sym typeface="Arial"/>
              </a:rPr>
              <a:t>Ultimately, this may improve shared-decision making by 1) identifying the main ways that values differ among women with pregnancy hypertension and making it easier for doctors to understand which treatments align with different value sets or preference profiles. </a:t>
            </a:r>
          </a:p>
        </p:txBody>
      </p:sp>
    </p:spTree>
    <p:extLst>
      <p:ext uri="{BB962C8B-B14F-4D97-AF65-F5344CB8AC3E}">
        <p14:creationId xmlns:p14="http://schemas.microsoft.com/office/powerpoint/2010/main" val="89523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45800"/>
          </a:xfrm>
          <a:prstGeom prst="rect">
            <a:avLst/>
          </a:prstGeom>
          <a:solidFill>
            <a:srgbClr val="002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9000" y="1920450"/>
            <a:ext cx="54300" cy="119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685800" y="1915625"/>
            <a:ext cx="54123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800"/>
              <a:buNone/>
              <a:defRPr sz="4800">
                <a:solidFill>
                  <a:srgbClr val="FFFFFF"/>
                </a:solidFill>
                <a:latin typeface="Titillium Web" panose="020B0604020202020204" charset="0"/>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endParaRPr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7798" t="14571" r="38071" b="52385"/>
          <a:stretch/>
        </p:blipFill>
        <p:spPr>
          <a:xfrm>
            <a:off x="152998" y="102763"/>
            <a:ext cx="2206487" cy="94421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9144000" cy="37458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5" name="Google Shape;15;p3"/>
          <p:cNvSpPr/>
          <p:nvPr/>
        </p:nvSpPr>
        <p:spPr>
          <a:xfrm>
            <a:off x="579000" y="1722000"/>
            <a:ext cx="54300" cy="1363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6" name="Google Shape;16;p3"/>
          <p:cNvSpPr txBox="1">
            <a:spLocks noGrp="1"/>
          </p:cNvSpPr>
          <p:nvPr>
            <p:ph type="ctrTitle"/>
          </p:nvPr>
        </p:nvSpPr>
        <p:spPr>
          <a:xfrm>
            <a:off x="826350" y="1519225"/>
            <a:ext cx="46383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sz="3600">
                <a:solidFill>
                  <a:schemeClr val="tx1"/>
                </a:solidFill>
                <a:latin typeface="Titillium Web" panose="020B0604020202020204" charset="0"/>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dirty="0"/>
          </a:p>
        </p:txBody>
      </p:sp>
      <p:sp>
        <p:nvSpPr>
          <p:cNvPr id="17" name="Google Shape;17;p3"/>
          <p:cNvSpPr txBox="1">
            <a:spLocks noGrp="1"/>
          </p:cNvSpPr>
          <p:nvPr>
            <p:ph type="subTitle" idx="1"/>
          </p:nvPr>
        </p:nvSpPr>
        <p:spPr>
          <a:xfrm>
            <a:off x="826350" y="2763850"/>
            <a:ext cx="76320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a:solidFill>
                  <a:srgbClr val="000000"/>
                </a:solidFill>
                <a:latin typeface="Titillium Web" panose="020B0604020202020204" charset="0"/>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a:endParaRPr dirty="0"/>
          </a:p>
        </p:txBody>
      </p:sp>
      <p:sp>
        <p:nvSpPr>
          <p:cNvPr id="18" name="Google Shape;18;p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atin typeface="Titillium Web" panose="020B060402020202020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atin typeface="Titillium Web" panose="020B060402020202020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dirty="0"/>
          </a:p>
        </p:txBody>
      </p:sp>
      <p:sp>
        <p:nvSpPr>
          <p:cNvPr id="26" name="Google Shape;26;p5"/>
          <p:cNvSpPr txBox="1">
            <a:spLocks noGrp="1"/>
          </p:cNvSpPr>
          <p:nvPr>
            <p:ph type="body" idx="1"/>
          </p:nvPr>
        </p:nvSpPr>
        <p:spPr>
          <a:xfrm>
            <a:off x="844425" y="1586325"/>
            <a:ext cx="5971500" cy="31485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atin typeface="Titillium Web" panose="020B0604020202020204" charset="0"/>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
        <p:nvSpPr>
          <p:cNvPr id="27" name="Google Shape;27;p5"/>
          <p:cNvSpPr/>
          <p:nvPr/>
        </p:nvSpPr>
        <p:spPr>
          <a:xfrm>
            <a:off x="579000" y="579000"/>
            <a:ext cx="54300" cy="675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9089700" y="0"/>
            <a:ext cx="54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atin typeface="Titillium Web" panose="020B060402020202020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atin typeface="Titillium Web" panose="020B060402020202020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dirty="0"/>
          </a:p>
        </p:txBody>
      </p:sp>
      <p:sp>
        <p:nvSpPr>
          <p:cNvPr id="32" name="Google Shape;32;p6"/>
          <p:cNvSpPr txBox="1">
            <a:spLocks noGrp="1"/>
          </p:cNvSpPr>
          <p:nvPr>
            <p:ph type="body" idx="1"/>
          </p:nvPr>
        </p:nvSpPr>
        <p:spPr>
          <a:xfrm>
            <a:off x="844425" y="1584700"/>
            <a:ext cx="3267300" cy="3219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atin typeface="Titillium Web" panose="020B0604020202020204" charset="0"/>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
        <p:nvSpPr>
          <p:cNvPr id="33" name="Google Shape;33;p6"/>
          <p:cNvSpPr txBox="1">
            <a:spLocks noGrp="1"/>
          </p:cNvSpPr>
          <p:nvPr>
            <p:ph type="body" idx="2"/>
          </p:nvPr>
        </p:nvSpPr>
        <p:spPr>
          <a:xfrm>
            <a:off x="4308498" y="1584700"/>
            <a:ext cx="3267300" cy="3219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atin typeface="Titillium Web" panose="020B0604020202020204" charset="0"/>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
        <p:nvSpPr>
          <p:cNvPr id="34" name="Google Shape;34;p6"/>
          <p:cNvSpPr/>
          <p:nvPr/>
        </p:nvSpPr>
        <p:spPr>
          <a:xfrm>
            <a:off x="579000" y="579000"/>
            <a:ext cx="54300" cy="675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9089700" y="0"/>
            <a:ext cx="54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atin typeface="Titillium Web" panose="020B060402020202020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atin typeface="Titillium Web" panose="020B060402020202020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dirty="0"/>
          </a:p>
        </p:txBody>
      </p:sp>
      <p:sp>
        <p:nvSpPr>
          <p:cNvPr id="47" name="Google Shape;47;p8"/>
          <p:cNvSpPr/>
          <p:nvPr/>
        </p:nvSpPr>
        <p:spPr>
          <a:xfrm>
            <a:off x="579000" y="579000"/>
            <a:ext cx="54300" cy="675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9089700" y="0"/>
            <a:ext cx="54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atin typeface="Titillium Web" panose="020B060402020202020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userDrawn="1">
  <p:cSld name="1_Title + 2 columns">
    <p:spTree>
      <p:nvGrpSpPr>
        <p:cNvPr id="1" name="Shape 41"/>
        <p:cNvGrpSpPr/>
        <p:nvPr/>
      </p:nvGrpSpPr>
      <p:grpSpPr>
        <a:xfrm>
          <a:off x="0" y="0"/>
          <a:ext cx="0" cy="0"/>
          <a:chOff x="0" y="0"/>
          <a:chExt cx="0" cy="0"/>
        </a:xfrm>
      </p:grpSpPr>
      <p:sp>
        <p:nvSpPr>
          <p:cNvPr id="42" name="Google Shape;42;p8"/>
          <p:cNvSpPr/>
          <p:nvPr/>
        </p:nvSpPr>
        <p:spPr>
          <a:xfrm>
            <a:off x="228600" y="-10437"/>
            <a:ext cx="9498419"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9498419"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455350"/>
            <a:ext cx="6875748" cy="409500"/>
          </a:xfrm>
          <a:prstGeom prst="rect">
            <a:avLst/>
          </a:prstGeom>
        </p:spPr>
        <p:txBody>
          <a:bodyPr spcFirstLastPara="1" wrap="square" lIns="91425" tIns="91425" rIns="91425" bIns="91425" anchor="b" anchorCtr="0"/>
          <a:lstStyle>
            <a:lvl1pPr lvl="0">
              <a:spcBef>
                <a:spcPts val="0"/>
              </a:spcBef>
              <a:spcAft>
                <a:spcPts val="0"/>
              </a:spcAft>
              <a:buSzPts val="2400"/>
              <a:buNone/>
              <a:defRPr>
                <a:solidFill>
                  <a:schemeClr val="bg2">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 name="Google Shape;39;p7">
            <a:extLst>
              <a:ext uri="{FF2B5EF4-FFF2-40B4-BE49-F238E27FC236}">
                <a16:creationId xmlns:a16="http://schemas.microsoft.com/office/drawing/2014/main" id="{E9374A2A-878F-4344-A00C-4E8327220536}"/>
              </a:ext>
            </a:extLst>
          </p:cNvPr>
          <p:cNvSpPr txBox="1">
            <a:spLocks noGrp="1"/>
          </p:cNvSpPr>
          <p:nvPr>
            <p:ph type="body" idx="1"/>
          </p:nvPr>
        </p:nvSpPr>
        <p:spPr>
          <a:xfrm>
            <a:off x="838250" y="1068572"/>
            <a:ext cx="3291840" cy="2677190"/>
          </a:xfrm>
          <a:prstGeom prst="rect">
            <a:avLst/>
          </a:prstGeom>
        </p:spPr>
        <p:txBody>
          <a:bodyPr spcFirstLastPara="1" wrap="square" lIns="91425" tIns="91425" rIns="91425" bIns="91425" anchor="t" anchorCtr="0"/>
          <a:lstStyle>
            <a:lvl1pPr marL="355600" lvl="0" indent="-242888">
              <a:spcBef>
                <a:spcPts val="0"/>
              </a:spcBef>
              <a:spcAft>
                <a:spcPts val="0"/>
              </a:spcAft>
              <a:buSzPts val="2000"/>
              <a:buFont typeface="Arial" panose="020B0604020202020204" pitchFamily="34" charset="0"/>
              <a:buChar char="•"/>
              <a:defRPr>
                <a:latin typeface="Arial Nova Light" panose="020B0304020202020204" pitchFamily="34" charset="0"/>
              </a:defRPr>
            </a:lvl1pPr>
            <a:lvl2pPr marL="558800" lvl="1" indent="0">
              <a:spcBef>
                <a:spcPts val="0"/>
              </a:spcBef>
              <a:spcAft>
                <a:spcPts val="0"/>
              </a:spcAft>
              <a:buSzPts val="2000"/>
              <a:buNone/>
              <a:defRPr sz="1800">
                <a:latin typeface="Arial Nova Light" panose="020B0304020202020204" pitchFamily="34" charset="0"/>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lang="en-US" dirty="0"/>
          </a:p>
        </p:txBody>
      </p:sp>
      <p:sp>
        <p:nvSpPr>
          <p:cNvPr id="9" name="Google Shape;39;p7">
            <a:extLst>
              <a:ext uri="{FF2B5EF4-FFF2-40B4-BE49-F238E27FC236}">
                <a16:creationId xmlns:a16="http://schemas.microsoft.com/office/drawing/2014/main" id="{6579982D-3769-4AD2-A3A9-8FC05E2E6898}"/>
              </a:ext>
            </a:extLst>
          </p:cNvPr>
          <p:cNvSpPr txBox="1">
            <a:spLocks noGrp="1"/>
          </p:cNvSpPr>
          <p:nvPr>
            <p:ph type="body" idx="13"/>
          </p:nvPr>
        </p:nvSpPr>
        <p:spPr>
          <a:xfrm>
            <a:off x="4424908" y="1068572"/>
            <a:ext cx="3291840" cy="2677190"/>
          </a:xfrm>
          <a:prstGeom prst="rect">
            <a:avLst/>
          </a:prstGeom>
        </p:spPr>
        <p:txBody>
          <a:bodyPr spcFirstLastPara="1" wrap="square" lIns="91425" tIns="91425" rIns="91425" bIns="91425" anchor="t" anchorCtr="0"/>
          <a:lstStyle>
            <a:lvl1pPr marL="355600" lvl="0" indent="-242888">
              <a:spcBef>
                <a:spcPts val="0"/>
              </a:spcBef>
              <a:spcAft>
                <a:spcPts val="0"/>
              </a:spcAft>
              <a:buSzPts val="2000"/>
              <a:buFont typeface="Arial" panose="020B0604020202020204" pitchFamily="34" charset="0"/>
              <a:buChar char="•"/>
              <a:defRPr>
                <a:latin typeface="Arial Nova Light" panose="020B0304020202020204" pitchFamily="34" charset="0"/>
              </a:defRPr>
            </a:lvl1pPr>
            <a:lvl2pPr marL="558800" lvl="1" indent="0">
              <a:spcBef>
                <a:spcPts val="0"/>
              </a:spcBef>
              <a:spcAft>
                <a:spcPts val="0"/>
              </a:spcAft>
              <a:buSzPts val="2000"/>
              <a:buNone/>
              <a:defRPr sz="1800">
                <a:latin typeface="Arial Nova Light" panose="020B0304020202020204" pitchFamily="34" charset="0"/>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lang="en-US" dirty="0"/>
          </a:p>
        </p:txBody>
      </p:sp>
    </p:spTree>
    <p:extLst>
      <p:ext uri="{BB962C8B-B14F-4D97-AF65-F5344CB8AC3E}">
        <p14:creationId xmlns:p14="http://schemas.microsoft.com/office/powerpoint/2010/main" val="1047052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22500"/>
            <a:ext cx="32268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2pPr>
            <a:lvl3pPr lvl="2">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3pPr>
            <a:lvl4pPr lvl="3">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4pPr>
            <a:lvl5pPr lvl="4">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5pPr>
            <a:lvl6pPr lvl="5">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6pPr>
            <a:lvl7pPr lvl="6">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7pPr>
            <a:lvl8pPr lvl="7">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8pPr>
            <a:lvl9pPr lvl="8">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9pPr>
          </a:lstStyle>
          <a:p>
            <a:endParaRPr dirty="0"/>
          </a:p>
        </p:txBody>
      </p:sp>
      <p:sp>
        <p:nvSpPr>
          <p:cNvPr id="7" name="Google Shape;7;p1"/>
          <p:cNvSpPr txBox="1">
            <a:spLocks noGrp="1"/>
          </p:cNvSpPr>
          <p:nvPr>
            <p:ph type="body" idx="1"/>
          </p:nvPr>
        </p:nvSpPr>
        <p:spPr>
          <a:xfrm>
            <a:off x="723798" y="1586325"/>
            <a:ext cx="6092100" cy="31485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Titillium Web"/>
              <a:buChar char="▪"/>
              <a:defRPr sz="1800">
                <a:solidFill>
                  <a:schemeClr val="dk1"/>
                </a:solidFill>
                <a:latin typeface="Titillium Web"/>
                <a:ea typeface="Titillium Web"/>
                <a:cs typeface="Titillium Web"/>
                <a:sym typeface="Titillium Web"/>
              </a:defRPr>
            </a:lvl1pPr>
            <a:lvl2pPr marL="914400" lvl="1" indent="-342900">
              <a:spcBef>
                <a:spcPts val="0"/>
              </a:spcBef>
              <a:spcAft>
                <a:spcPts val="0"/>
              </a:spcAft>
              <a:buClr>
                <a:schemeClr val="accent1"/>
              </a:buClr>
              <a:buSzPts val="1800"/>
              <a:buFont typeface="Titillium Web"/>
              <a:buChar char="▫"/>
              <a:defRPr sz="1800">
                <a:solidFill>
                  <a:schemeClr val="dk1"/>
                </a:solidFill>
                <a:latin typeface="Titillium Web"/>
                <a:ea typeface="Titillium Web"/>
                <a:cs typeface="Titillium Web"/>
                <a:sym typeface="Titillium Web"/>
              </a:defRPr>
            </a:lvl2pPr>
            <a:lvl3pPr marL="1371600" lvl="2" indent="-342900">
              <a:spcBef>
                <a:spcPts val="0"/>
              </a:spcBef>
              <a:spcAft>
                <a:spcPts val="0"/>
              </a:spcAft>
              <a:buClr>
                <a:schemeClr val="accent1"/>
              </a:buClr>
              <a:buSzPts val="1800"/>
              <a:buFont typeface="Titillium Web"/>
              <a:buChar char="▸"/>
              <a:defRPr sz="1800">
                <a:solidFill>
                  <a:schemeClr val="dk1"/>
                </a:solidFill>
                <a:latin typeface="Titillium Web"/>
                <a:ea typeface="Titillium Web"/>
                <a:cs typeface="Titillium Web"/>
                <a:sym typeface="Titillium Web"/>
              </a:defRPr>
            </a:lvl3pPr>
            <a:lvl4pPr marL="1828800" lvl="3"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4pPr>
            <a:lvl5pPr marL="2286000" lvl="4"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5pPr>
            <a:lvl6pPr marL="2743200" lvl="5"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6pPr>
            <a:lvl7pPr marL="3200400" lvl="6"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7pPr>
            <a:lvl8pPr marL="3657600" lvl="7"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8pPr>
            <a:lvl9pPr marL="4114800" lvl="8"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9pPr>
          </a:lstStyle>
          <a:p>
            <a:endParaRPr dirty="0"/>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b="1">
                <a:solidFill>
                  <a:schemeClr val="accent1"/>
                </a:solidFill>
                <a:latin typeface="Titillium Web" panose="020B0604020202020204" charset="0"/>
                <a:ea typeface="Titillium Web" panose="020B0604020202020204" charset="0"/>
                <a:cs typeface="Titillium Web" panose="020B0604020202020204" charset="0"/>
                <a:sym typeface="Titillium Web"/>
              </a:defRPr>
            </a:lvl1pPr>
            <a:lvl2pPr lvl="1" algn="r">
              <a:buNone/>
              <a:defRPr sz="1200" b="1">
                <a:solidFill>
                  <a:schemeClr val="accent1"/>
                </a:solidFill>
                <a:latin typeface="Titillium Web"/>
                <a:ea typeface="Titillium Web"/>
                <a:cs typeface="Titillium Web"/>
                <a:sym typeface="Titillium Web"/>
              </a:defRPr>
            </a:lvl2pPr>
            <a:lvl3pPr lvl="2" algn="r">
              <a:buNone/>
              <a:defRPr sz="1200" b="1">
                <a:solidFill>
                  <a:schemeClr val="accent1"/>
                </a:solidFill>
                <a:latin typeface="Titillium Web"/>
                <a:ea typeface="Titillium Web"/>
                <a:cs typeface="Titillium Web"/>
                <a:sym typeface="Titillium Web"/>
              </a:defRPr>
            </a:lvl3pPr>
            <a:lvl4pPr lvl="3" algn="r">
              <a:buNone/>
              <a:defRPr sz="1200" b="1">
                <a:solidFill>
                  <a:schemeClr val="accent1"/>
                </a:solidFill>
                <a:latin typeface="Titillium Web"/>
                <a:ea typeface="Titillium Web"/>
                <a:cs typeface="Titillium Web"/>
                <a:sym typeface="Titillium Web"/>
              </a:defRPr>
            </a:lvl4pPr>
            <a:lvl5pPr lvl="4" algn="r">
              <a:buNone/>
              <a:defRPr sz="1200" b="1">
                <a:solidFill>
                  <a:schemeClr val="accent1"/>
                </a:solidFill>
                <a:latin typeface="Titillium Web"/>
                <a:ea typeface="Titillium Web"/>
                <a:cs typeface="Titillium Web"/>
                <a:sym typeface="Titillium Web"/>
              </a:defRPr>
            </a:lvl5pPr>
            <a:lvl6pPr lvl="5" algn="r">
              <a:buNone/>
              <a:defRPr sz="1200" b="1">
                <a:solidFill>
                  <a:schemeClr val="accent1"/>
                </a:solidFill>
                <a:latin typeface="Titillium Web"/>
                <a:ea typeface="Titillium Web"/>
                <a:cs typeface="Titillium Web"/>
                <a:sym typeface="Titillium Web"/>
              </a:defRPr>
            </a:lvl6pPr>
            <a:lvl7pPr lvl="6" algn="r">
              <a:buNone/>
              <a:defRPr sz="1200" b="1">
                <a:solidFill>
                  <a:schemeClr val="accent1"/>
                </a:solidFill>
                <a:latin typeface="Titillium Web"/>
                <a:ea typeface="Titillium Web"/>
                <a:cs typeface="Titillium Web"/>
                <a:sym typeface="Titillium Web"/>
              </a:defRPr>
            </a:lvl7pPr>
            <a:lvl8pPr lvl="7" algn="r">
              <a:buNone/>
              <a:defRPr sz="1200" b="1">
                <a:solidFill>
                  <a:schemeClr val="accent1"/>
                </a:solidFill>
                <a:latin typeface="Titillium Web"/>
                <a:ea typeface="Titillium Web"/>
                <a:cs typeface="Titillium Web"/>
                <a:sym typeface="Titillium Web"/>
              </a:defRPr>
            </a:lvl8pPr>
            <a:lvl9pPr lvl="8" algn="r">
              <a:buNone/>
              <a:defRPr sz="1200" b="1">
                <a:solidFill>
                  <a:schemeClr val="accent1"/>
                </a:solidFill>
                <a:latin typeface="Titillium Web"/>
                <a:ea typeface="Titillium Web"/>
                <a:cs typeface="Titillium Web"/>
                <a:sym typeface="Titillium Web"/>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62"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tillium Web" panose="020B0604020202020204" charset="0"/>
          <a:ea typeface="Titillium Web"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tillium Web" panose="020B0604020202020204" charset="0"/>
          <a:ea typeface="Titillium Web"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730917" y="1916659"/>
            <a:ext cx="7898980" cy="1159800"/>
          </a:xfrm>
          <a:prstGeom prst="rect">
            <a:avLst/>
          </a:prstGeom>
        </p:spPr>
        <p:txBody>
          <a:bodyPr spcFirstLastPara="1" wrap="square" lIns="91425" tIns="91425" rIns="91425" bIns="91425" anchor="ctr" anchorCtr="0">
            <a:noAutofit/>
          </a:bodyPr>
          <a:lstStyle/>
          <a:p>
            <a:r>
              <a:rPr lang="en-US" sz="2800" dirty="0"/>
              <a:t>Integrating Patient Values into Clinical Trials Using a Patient-Centered Composite Endpoint:</a:t>
            </a:r>
            <a:br>
              <a:rPr lang="en-US" sz="2800" dirty="0"/>
            </a:br>
            <a:r>
              <a:rPr lang="en-US" sz="2800" dirty="0">
                <a:solidFill>
                  <a:schemeClr val="accent5"/>
                </a:solidFill>
              </a:rPr>
              <a:t>A Case Study Using the Control of Hypertension in Pregnancy Study (CHIPS) Trial</a:t>
            </a:r>
            <a:br>
              <a:rPr lang="en-US" sz="3200" dirty="0">
                <a:solidFill>
                  <a:schemeClr val="accent5"/>
                </a:solidFill>
              </a:rPr>
            </a:br>
            <a:endParaRPr lang="en-US" sz="3200" dirty="0">
              <a:solidFill>
                <a:schemeClr val="accent5"/>
              </a:solidFill>
            </a:endParaRPr>
          </a:p>
        </p:txBody>
      </p:sp>
      <p:sp>
        <p:nvSpPr>
          <p:cNvPr id="3" name="Google Shape;94;p17">
            <a:extLst>
              <a:ext uri="{FF2B5EF4-FFF2-40B4-BE49-F238E27FC236}">
                <a16:creationId xmlns:a16="http://schemas.microsoft.com/office/drawing/2014/main" id="{EE076857-EA7D-4F53-A54E-ACCC5AE4F7DD}"/>
              </a:ext>
            </a:extLst>
          </p:cNvPr>
          <p:cNvSpPr txBox="1">
            <a:spLocks/>
          </p:cNvSpPr>
          <p:nvPr/>
        </p:nvSpPr>
        <p:spPr>
          <a:xfrm>
            <a:off x="0" y="3750618"/>
            <a:ext cx="9144000" cy="18075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1"/>
              </a:buClr>
              <a:buSzPts val="1800"/>
              <a:buFont typeface="Titillium Web"/>
              <a:buChar char="▪"/>
              <a:defRPr sz="1800" b="0" i="0" u="none" strike="noStrike" cap="none">
                <a:solidFill>
                  <a:schemeClr val="dk1"/>
                </a:solidFill>
                <a:latin typeface="Titillium Web"/>
                <a:ea typeface="Titillium Web"/>
                <a:cs typeface="Titillium Web"/>
                <a:sym typeface="Titillium Web"/>
              </a:defRPr>
            </a:lvl1pPr>
            <a:lvl2pPr marL="914400" marR="0" lvl="1" indent="-342900" algn="l" rtl="0">
              <a:lnSpc>
                <a:spcPct val="100000"/>
              </a:lnSpc>
              <a:spcBef>
                <a:spcPts val="0"/>
              </a:spcBef>
              <a:spcAft>
                <a:spcPts val="0"/>
              </a:spcAft>
              <a:buClr>
                <a:schemeClr val="accent1"/>
              </a:buClr>
              <a:buSzPts val="1800"/>
              <a:buFont typeface="Titillium Web"/>
              <a:buChar char="▫"/>
              <a:defRPr sz="1800" b="0" i="0" u="none" strike="noStrike" cap="none">
                <a:solidFill>
                  <a:schemeClr val="dk1"/>
                </a:solidFill>
                <a:latin typeface="Titillium Web"/>
                <a:ea typeface="Titillium Web"/>
                <a:cs typeface="Titillium Web"/>
                <a:sym typeface="Titillium Web"/>
              </a:defRPr>
            </a:lvl2pPr>
            <a:lvl3pPr marL="1371600" marR="0" lvl="2" indent="-342900" algn="l" rtl="0">
              <a:lnSpc>
                <a:spcPct val="100000"/>
              </a:lnSpc>
              <a:spcBef>
                <a:spcPts val="0"/>
              </a:spcBef>
              <a:spcAft>
                <a:spcPts val="0"/>
              </a:spcAft>
              <a:buClr>
                <a:schemeClr val="accent1"/>
              </a:buClr>
              <a:buSzPts val="1800"/>
              <a:buFont typeface="Titillium Web"/>
              <a:buChar char="▸"/>
              <a:defRPr sz="1800" b="0" i="0" u="none" strike="noStrike" cap="none">
                <a:solidFill>
                  <a:schemeClr val="dk1"/>
                </a:solidFill>
                <a:latin typeface="Titillium Web"/>
                <a:ea typeface="Titillium Web"/>
                <a:cs typeface="Titillium Web"/>
                <a:sym typeface="Titillium Web"/>
              </a:defRPr>
            </a:lvl3pPr>
            <a:lvl4pPr marL="1828800" marR="0" lvl="3"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9pPr>
          </a:lstStyle>
          <a:p>
            <a:pPr marL="0" indent="0">
              <a:spcBef>
                <a:spcPts val="0"/>
              </a:spcBef>
              <a:buNone/>
            </a:pPr>
            <a:r>
              <a:rPr lang="en-US" sz="1600" b="1" dirty="0">
                <a:solidFill>
                  <a:schemeClr val="tx1"/>
                </a:solidFill>
                <a:latin typeface="Titillium Web" panose="020B0604020202020204" charset="0"/>
              </a:rPr>
              <a:t>Rebecca Metcalfe</a:t>
            </a:r>
            <a:r>
              <a:rPr lang="en-US" sz="1600" b="1" baseline="30000" dirty="0">
                <a:solidFill>
                  <a:schemeClr val="tx1"/>
                </a:solidFill>
                <a:latin typeface="Titillium Web" panose="020B0604020202020204" charset="0"/>
              </a:rPr>
              <a:t>1,2</a:t>
            </a:r>
            <a:r>
              <a:rPr lang="en-US" sz="1600" b="1" dirty="0">
                <a:solidFill>
                  <a:schemeClr val="tx1"/>
                </a:solidFill>
                <a:latin typeface="Titillium Web" panose="020B0604020202020204" charset="0"/>
              </a:rPr>
              <a:t>, Nick Bansback</a:t>
            </a:r>
            <a:r>
              <a:rPr lang="en-US" sz="1600" b="1" baseline="30000" dirty="0">
                <a:solidFill>
                  <a:schemeClr val="tx1"/>
                </a:solidFill>
                <a:latin typeface="Titillium Web" panose="020B0604020202020204" charset="0"/>
              </a:rPr>
              <a:t>1,2</a:t>
            </a:r>
            <a:r>
              <a:rPr lang="en-US" sz="1600" b="1" dirty="0">
                <a:solidFill>
                  <a:schemeClr val="tx1"/>
                </a:solidFill>
                <a:latin typeface="Titillium Web" panose="020B0604020202020204" charset="0"/>
              </a:rPr>
              <a:t>, Mark Harrison</a:t>
            </a:r>
            <a:r>
              <a:rPr lang="en-US" sz="1600" b="1" baseline="30000" dirty="0">
                <a:solidFill>
                  <a:schemeClr val="tx1"/>
                </a:solidFill>
                <a:latin typeface="Titillium Web" panose="020B0604020202020204" charset="0"/>
              </a:rPr>
              <a:t>1,2</a:t>
            </a:r>
            <a:r>
              <a:rPr lang="en-US" sz="1600" b="1" dirty="0">
                <a:solidFill>
                  <a:schemeClr val="tx1"/>
                </a:solidFill>
                <a:latin typeface="Titillium Web" panose="020B0604020202020204" charset="0"/>
              </a:rPr>
              <a:t>, </a:t>
            </a:r>
            <a:r>
              <a:rPr lang="en-US" sz="1600" b="1" dirty="0"/>
              <a:t>Mary Lewisch</a:t>
            </a:r>
            <a:r>
              <a:rPr lang="en-US" sz="1600" b="1" baseline="30000" dirty="0">
                <a:solidFill>
                  <a:schemeClr val="tx1"/>
                </a:solidFill>
                <a:latin typeface="Titillium Web" panose="020B0604020202020204" charset="0"/>
              </a:rPr>
              <a:t>3</a:t>
            </a:r>
            <a:r>
              <a:rPr lang="en-US" sz="1600" b="1" dirty="0"/>
              <a:t>, Terry Lee</a:t>
            </a:r>
            <a:r>
              <a:rPr lang="en-US" sz="1600" b="1" baseline="30000" dirty="0">
                <a:solidFill>
                  <a:schemeClr val="tx1"/>
                </a:solidFill>
                <a:latin typeface="Titillium Web" panose="020B0604020202020204" charset="0"/>
              </a:rPr>
              <a:t>2</a:t>
            </a:r>
            <a:r>
              <a:rPr lang="en-US" sz="1600" b="1" dirty="0"/>
              <a:t>, Joel Singer</a:t>
            </a:r>
            <a:r>
              <a:rPr lang="en-US" sz="1600" b="1" baseline="30000" dirty="0">
                <a:solidFill>
                  <a:schemeClr val="tx1"/>
                </a:solidFill>
                <a:latin typeface="Titillium Web" panose="020B0604020202020204" charset="0"/>
              </a:rPr>
              <a:t> 1,2</a:t>
            </a:r>
            <a:r>
              <a:rPr lang="en-US" sz="1600" b="1" dirty="0"/>
              <a:t>, Laura Magee</a:t>
            </a:r>
            <a:r>
              <a:rPr lang="en-US" sz="1600" b="1" baseline="30000" dirty="0">
                <a:solidFill>
                  <a:schemeClr val="tx1"/>
                </a:solidFill>
                <a:latin typeface="Titillium Web" panose="020B0604020202020204" charset="0"/>
              </a:rPr>
              <a:t>4</a:t>
            </a:r>
            <a:r>
              <a:rPr lang="en-US" sz="1600" b="1" dirty="0"/>
              <a:t>, Peter von Dadelszen</a:t>
            </a:r>
            <a:r>
              <a:rPr lang="en-US" sz="1600" b="1" baseline="30000" dirty="0">
                <a:solidFill>
                  <a:schemeClr val="tx1"/>
                </a:solidFill>
                <a:latin typeface="Titillium Web" panose="020B0604020202020204" charset="0"/>
              </a:rPr>
              <a:t>4</a:t>
            </a:r>
            <a:r>
              <a:rPr lang="en-US" sz="1600" b="1" dirty="0"/>
              <a:t> </a:t>
            </a:r>
          </a:p>
          <a:p>
            <a:pPr marL="0" indent="0">
              <a:spcBef>
                <a:spcPts val="0"/>
              </a:spcBef>
              <a:buNone/>
            </a:pPr>
            <a:endParaRPr lang="en-US" sz="1600" dirty="0"/>
          </a:p>
          <a:p>
            <a:pPr marL="0" indent="0">
              <a:spcBef>
                <a:spcPts val="0"/>
              </a:spcBef>
              <a:buNone/>
            </a:pPr>
            <a:r>
              <a:rPr lang="en-US" sz="1600" dirty="0"/>
              <a:t>1. University of British Columbia, Vancouver, Canada; 2. Centre for Health Evaluation and Outcome Sciences Vancouver, Canada; 3. Patient Partner; 4. King’s College London</a:t>
            </a:r>
            <a:endParaRPr lang="en-US" sz="1600" dirty="0">
              <a:solidFill>
                <a:schemeClr val="tx1"/>
              </a:solidFill>
              <a:latin typeface="Titillium Web" panose="020B0604020202020204" charset="0"/>
            </a:endParaRPr>
          </a:p>
        </p:txBody>
      </p:sp>
      <p:pic>
        <p:nvPicPr>
          <p:cNvPr id="6" name="Picture 5" descr="A black and white logo&#10;&#10;Description automatically generated with medium confidence">
            <a:extLst>
              <a:ext uri="{FF2B5EF4-FFF2-40B4-BE49-F238E27FC236}">
                <a16:creationId xmlns:a16="http://schemas.microsoft.com/office/drawing/2014/main" id="{B15B3722-228A-4334-9582-B9BEEEF83BD5}"/>
              </a:ext>
            </a:extLst>
          </p:cNvPr>
          <p:cNvPicPr>
            <a:picLocks noChangeAspect="1"/>
          </p:cNvPicPr>
          <p:nvPr/>
        </p:nvPicPr>
        <p:blipFill>
          <a:blip r:embed="rId3"/>
          <a:stretch>
            <a:fillRect/>
          </a:stretch>
        </p:blipFill>
        <p:spPr>
          <a:xfrm>
            <a:off x="8232505" y="182098"/>
            <a:ext cx="571293" cy="77878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7066" r="1150" b="21899"/>
          <a:stretch/>
        </p:blipFill>
        <p:spPr>
          <a:xfrm>
            <a:off x="3422034" y="182098"/>
            <a:ext cx="2341457" cy="722849"/>
          </a:xfrm>
          <a:prstGeom prst="rect">
            <a:avLst/>
          </a:prstGeom>
        </p:spPr>
      </p:pic>
    </p:spTree>
    <p:extLst>
      <p:ext uri="{BB962C8B-B14F-4D97-AF65-F5344CB8AC3E}">
        <p14:creationId xmlns:p14="http://schemas.microsoft.com/office/powerpoint/2010/main" val="98434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89B4B0B6-4F8F-4315-B157-CED6564B1567}"/>
              </a:ext>
            </a:extLst>
          </p:cNvPr>
          <p:cNvSpPr txBox="1"/>
          <p:nvPr/>
        </p:nvSpPr>
        <p:spPr>
          <a:xfrm>
            <a:off x="4648199" y="1401002"/>
            <a:ext cx="3669091" cy="584775"/>
          </a:xfrm>
          <a:prstGeom prst="rect">
            <a:avLst/>
          </a:prstGeom>
          <a:noFill/>
        </p:spPr>
        <p:txBody>
          <a:bodyPr wrap="square" rtlCol="0">
            <a:spAutoFit/>
          </a:bodyPr>
          <a:lstStyle/>
          <a:p>
            <a:pPr algn="ctr"/>
            <a:r>
              <a:rPr lang="en-US" sz="1600" b="1" dirty="0">
                <a:latin typeface="Titillium Web" panose="020B0604020202020204" charset="0"/>
              </a:rPr>
              <a:t>Profile 1: No clear </a:t>
            </a:r>
          </a:p>
          <a:p>
            <a:pPr algn="ctr"/>
            <a:r>
              <a:rPr lang="en-US" sz="1600" b="1" dirty="0">
                <a:latin typeface="Titillium Web" panose="020B0604020202020204" charset="0"/>
              </a:rPr>
              <a:t>                 Priority</a:t>
            </a:r>
            <a:endParaRPr lang="en-US" sz="1600" dirty="0">
              <a:latin typeface="Titillium Web" panose="020B0604020202020204" charset="0"/>
            </a:endParaRPr>
          </a:p>
        </p:txBody>
      </p:sp>
      <p:sp>
        <p:nvSpPr>
          <p:cNvPr id="84" name="TextBox 83">
            <a:extLst>
              <a:ext uri="{FF2B5EF4-FFF2-40B4-BE49-F238E27FC236}">
                <a16:creationId xmlns:a16="http://schemas.microsoft.com/office/drawing/2014/main" id="{DAF99436-1104-43A4-8895-4BDCCF106E2F}"/>
              </a:ext>
            </a:extLst>
          </p:cNvPr>
          <p:cNvSpPr txBox="1"/>
          <p:nvPr/>
        </p:nvSpPr>
        <p:spPr>
          <a:xfrm>
            <a:off x="4546603" y="3002273"/>
            <a:ext cx="3669091" cy="584775"/>
          </a:xfrm>
          <a:prstGeom prst="rect">
            <a:avLst/>
          </a:prstGeom>
          <a:noFill/>
        </p:spPr>
        <p:txBody>
          <a:bodyPr wrap="square" rtlCol="0">
            <a:spAutoFit/>
          </a:bodyPr>
          <a:lstStyle/>
          <a:p>
            <a:pPr algn="ctr"/>
            <a:r>
              <a:rPr lang="en-US" sz="1600" b="1" dirty="0">
                <a:latin typeface="Titillium Web" panose="020B0604020202020204" charset="0"/>
              </a:rPr>
              <a:t>               Profile 2: Avoid Early</a:t>
            </a:r>
          </a:p>
          <a:p>
            <a:pPr algn="ctr"/>
            <a:r>
              <a:rPr lang="en-US" sz="1600" b="1" dirty="0">
                <a:latin typeface="Titillium Web" panose="020B0604020202020204" charset="0"/>
              </a:rPr>
              <a:t>	      Delivery</a:t>
            </a:r>
            <a:endParaRPr lang="en-US" sz="1600" dirty="0">
              <a:latin typeface="Titillium Web" panose="020B0604020202020204" charset="0"/>
            </a:endParaRPr>
          </a:p>
        </p:txBody>
      </p:sp>
      <p:sp>
        <p:nvSpPr>
          <p:cNvPr id="85" name="TextBox 84">
            <a:extLst>
              <a:ext uri="{FF2B5EF4-FFF2-40B4-BE49-F238E27FC236}">
                <a16:creationId xmlns:a16="http://schemas.microsoft.com/office/drawing/2014/main" id="{91D48DA6-4BC7-4416-813A-A29E8EFAEDB7}"/>
              </a:ext>
            </a:extLst>
          </p:cNvPr>
          <p:cNvSpPr txBox="1"/>
          <p:nvPr/>
        </p:nvSpPr>
        <p:spPr>
          <a:xfrm>
            <a:off x="4637566" y="3832434"/>
            <a:ext cx="3669091" cy="584775"/>
          </a:xfrm>
          <a:prstGeom prst="rect">
            <a:avLst/>
          </a:prstGeom>
          <a:noFill/>
        </p:spPr>
        <p:txBody>
          <a:bodyPr wrap="square" rtlCol="0">
            <a:spAutoFit/>
          </a:bodyPr>
          <a:lstStyle/>
          <a:p>
            <a:pPr algn="ctr"/>
            <a:r>
              <a:rPr lang="en-US" sz="1600" b="1" dirty="0">
                <a:latin typeface="Titillium Web" panose="020B0604020202020204" charset="0"/>
              </a:rPr>
              <a:t>          Profile 3: Minimize</a:t>
            </a:r>
          </a:p>
          <a:p>
            <a:pPr algn="ctr"/>
            <a:r>
              <a:rPr lang="en-US" sz="1600" b="1" dirty="0">
                <a:latin typeface="Titillium Web" panose="020B0604020202020204" charset="0"/>
              </a:rPr>
              <a:t>                                Medication</a:t>
            </a:r>
            <a:endParaRPr lang="en-US" sz="1600" dirty="0">
              <a:latin typeface="Titillium Web" panose="020B0604020202020204" charset="0"/>
            </a:endParaRPr>
          </a:p>
        </p:txBody>
      </p:sp>
      <p:sp>
        <p:nvSpPr>
          <p:cNvPr id="2" name="Title 1">
            <a:extLst>
              <a:ext uri="{FF2B5EF4-FFF2-40B4-BE49-F238E27FC236}">
                <a16:creationId xmlns:a16="http://schemas.microsoft.com/office/drawing/2014/main" id="{8DBBF70A-728F-43AD-8D87-9FBEE9C2540E}"/>
              </a:ext>
            </a:extLst>
          </p:cNvPr>
          <p:cNvSpPr>
            <a:spLocks noGrp="1"/>
          </p:cNvSpPr>
          <p:nvPr>
            <p:ph type="title"/>
          </p:nvPr>
        </p:nvSpPr>
        <p:spPr/>
        <p:txBody>
          <a:bodyPr/>
          <a:lstStyle/>
          <a:p>
            <a:r>
              <a:rPr lang="en-US" dirty="0"/>
              <a:t>What did</a:t>
            </a:r>
            <a:br>
              <a:rPr lang="en-US" dirty="0"/>
            </a:br>
            <a:r>
              <a:rPr lang="en-US" dirty="0">
                <a:solidFill>
                  <a:schemeClr val="accent3"/>
                </a:solidFill>
              </a:rPr>
              <a:t>we do?</a:t>
            </a:r>
          </a:p>
        </p:txBody>
      </p:sp>
      <p:sp>
        <p:nvSpPr>
          <p:cNvPr id="3" name="Slide Number Placeholder 2">
            <a:extLst>
              <a:ext uri="{FF2B5EF4-FFF2-40B4-BE49-F238E27FC236}">
                <a16:creationId xmlns:a16="http://schemas.microsoft.com/office/drawing/2014/main" id="{151A2866-2CA7-474C-AC23-A49540B96A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grpSp>
        <p:nvGrpSpPr>
          <p:cNvPr id="10" name="Group 9">
            <a:extLst>
              <a:ext uri="{FF2B5EF4-FFF2-40B4-BE49-F238E27FC236}">
                <a16:creationId xmlns:a16="http://schemas.microsoft.com/office/drawing/2014/main" id="{706092C9-7525-4B54-8D62-2D3C7C0EF96E}"/>
              </a:ext>
            </a:extLst>
          </p:cNvPr>
          <p:cNvGrpSpPr/>
          <p:nvPr/>
        </p:nvGrpSpPr>
        <p:grpSpPr>
          <a:xfrm>
            <a:off x="208449" y="1862458"/>
            <a:ext cx="2670550" cy="2078857"/>
            <a:chOff x="2053124" y="4422288"/>
            <a:chExt cx="2670550" cy="2078857"/>
          </a:xfrm>
        </p:grpSpPr>
        <p:sp>
          <p:nvSpPr>
            <p:cNvPr id="11" name="Rectangle 10">
              <a:extLst>
                <a:ext uri="{FF2B5EF4-FFF2-40B4-BE49-F238E27FC236}">
                  <a16:creationId xmlns:a16="http://schemas.microsoft.com/office/drawing/2014/main" id="{34394944-9905-4EE1-AFC9-92DE38D3ED39}"/>
                </a:ext>
              </a:extLst>
            </p:cNvPr>
            <p:cNvSpPr/>
            <p:nvPr/>
          </p:nvSpPr>
          <p:spPr>
            <a:xfrm>
              <a:off x="2293548" y="5670148"/>
              <a:ext cx="2430126" cy="830997"/>
            </a:xfrm>
            <a:prstGeom prst="rect">
              <a:avLst/>
            </a:prstGeom>
          </p:spPr>
          <p:txBody>
            <a:bodyPr wrap="square">
              <a:spAutoFit/>
            </a:bodyPr>
            <a:lstStyle/>
            <a:p>
              <a:r>
                <a:rPr lang="en-US" sz="1600" dirty="0">
                  <a:solidFill>
                    <a:schemeClr val="accent2">
                      <a:lumMod val="50000"/>
                    </a:schemeClr>
                  </a:solidFill>
                  <a:latin typeface="Titillium Web" panose="020B0604020202020204" charset="0"/>
                </a:rPr>
                <a:t>Used a survey to quantify how important each of those outcomes </a:t>
              </a:r>
            </a:p>
          </p:txBody>
        </p:sp>
        <p:sp>
          <p:nvSpPr>
            <p:cNvPr id="12" name="Rectangle 11">
              <a:extLst>
                <a:ext uri="{FF2B5EF4-FFF2-40B4-BE49-F238E27FC236}">
                  <a16:creationId xmlns:a16="http://schemas.microsoft.com/office/drawing/2014/main" id="{B46DC73E-086D-4397-A146-5196ED36C357}"/>
                </a:ext>
              </a:extLst>
            </p:cNvPr>
            <p:cNvSpPr/>
            <p:nvPr/>
          </p:nvSpPr>
          <p:spPr>
            <a:xfrm>
              <a:off x="2053124" y="4422288"/>
              <a:ext cx="1225296" cy="1444752"/>
            </a:xfrm>
            <a:prstGeom prst="rect">
              <a:avLst/>
            </a:prstGeom>
          </p:spPr>
          <p:txBody>
            <a:bodyPr wrap="square">
              <a:spAutoFit/>
            </a:bodyPr>
            <a:lstStyle/>
            <a:p>
              <a:pPr algn="ctr"/>
              <a:r>
                <a:rPr lang="en-US" sz="8800" b="1" dirty="0">
                  <a:solidFill>
                    <a:schemeClr val="accent4"/>
                  </a:solidFill>
                  <a:latin typeface="Titillium Web" panose="020B0604020202020204" charset="0"/>
                </a:rPr>
                <a:t>2</a:t>
              </a:r>
            </a:p>
          </p:txBody>
        </p:sp>
        <p:pic>
          <p:nvPicPr>
            <p:cNvPr id="13" name="Picture 12">
              <a:extLst>
                <a:ext uri="{FF2B5EF4-FFF2-40B4-BE49-F238E27FC236}">
                  <a16:creationId xmlns:a16="http://schemas.microsoft.com/office/drawing/2014/main" id="{D6CF1363-1404-48AE-B64F-EF420F1E1244}"/>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13946"/>
            <a:stretch/>
          </p:blipFill>
          <p:spPr>
            <a:xfrm>
              <a:off x="3143547" y="4619181"/>
              <a:ext cx="1301371" cy="1050967"/>
            </a:xfrm>
            <a:prstGeom prst="rect">
              <a:avLst/>
            </a:prstGeom>
          </p:spPr>
        </p:pic>
      </p:grpSp>
      <p:pic>
        <p:nvPicPr>
          <p:cNvPr id="80" name="Picture 79">
            <a:extLst>
              <a:ext uri="{FF2B5EF4-FFF2-40B4-BE49-F238E27FC236}">
                <a16:creationId xmlns:a16="http://schemas.microsoft.com/office/drawing/2014/main" id="{5F593DDB-80D4-4F0B-833B-970BFBC53A3C}"/>
              </a:ext>
            </a:extLst>
          </p:cNvPr>
          <p:cNvPicPr>
            <a:picLocks noChangeAspect="1"/>
          </p:cNvPicPr>
          <p:nvPr/>
        </p:nvPicPr>
        <p:blipFill>
          <a:blip r:embed="rId3"/>
          <a:stretch>
            <a:fillRect/>
          </a:stretch>
        </p:blipFill>
        <p:spPr>
          <a:xfrm rot="10800000" flipH="1" flipV="1">
            <a:off x="4207724" y="1199544"/>
            <a:ext cx="844701" cy="3378803"/>
          </a:xfrm>
          <a:prstGeom prst="rect">
            <a:avLst/>
          </a:prstGeom>
        </p:spPr>
      </p:pic>
      <p:cxnSp>
        <p:nvCxnSpPr>
          <p:cNvPr id="7" name="Straight Arrow Connector 6">
            <a:extLst>
              <a:ext uri="{FF2B5EF4-FFF2-40B4-BE49-F238E27FC236}">
                <a16:creationId xmlns:a16="http://schemas.microsoft.com/office/drawing/2014/main" id="{842F4358-3DA6-4C87-AF2C-FA5AEC9A9312}"/>
              </a:ext>
            </a:extLst>
          </p:cNvPr>
          <p:cNvCxnSpPr/>
          <p:nvPr/>
        </p:nvCxnSpPr>
        <p:spPr>
          <a:xfrm>
            <a:off x="5029202" y="1752599"/>
            <a:ext cx="805541" cy="0"/>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7542CDC-27FE-46A3-8DC2-801BD6E1E861}"/>
              </a:ext>
            </a:extLst>
          </p:cNvPr>
          <p:cNvCxnSpPr/>
          <p:nvPr/>
        </p:nvCxnSpPr>
        <p:spPr>
          <a:xfrm>
            <a:off x="5029201" y="3331028"/>
            <a:ext cx="805541" cy="0"/>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7509B58-72BA-4746-9415-1638B1C83499}"/>
              </a:ext>
            </a:extLst>
          </p:cNvPr>
          <p:cNvCxnSpPr/>
          <p:nvPr/>
        </p:nvCxnSpPr>
        <p:spPr>
          <a:xfrm>
            <a:off x="5029200" y="4125685"/>
            <a:ext cx="805541" cy="0"/>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D66EFDC-AF3A-4BEE-8BED-EB5A43171D6A}"/>
              </a:ext>
            </a:extLst>
          </p:cNvPr>
          <p:cNvSpPr txBox="1"/>
          <p:nvPr/>
        </p:nvSpPr>
        <p:spPr>
          <a:xfrm>
            <a:off x="4029973" y="547505"/>
            <a:ext cx="3669091" cy="338554"/>
          </a:xfrm>
          <a:prstGeom prst="rect">
            <a:avLst/>
          </a:prstGeom>
          <a:noFill/>
        </p:spPr>
        <p:txBody>
          <a:bodyPr wrap="square" rtlCol="0">
            <a:spAutoFit/>
          </a:bodyPr>
          <a:lstStyle/>
          <a:p>
            <a:pPr algn="ctr"/>
            <a:r>
              <a:rPr lang="en-US" sz="1600" b="1" dirty="0">
                <a:latin typeface="Titillium Web" panose="020B0604020202020204" charset="0"/>
              </a:rPr>
              <a:t>Identified 3 Preferences Profiles</a:t>
            </a:r>
            <a:endParaRPr lang="en-US" sz="1600" dirty="0">
              <a:latin typeface="Titillium Web" panose="020B0604020202020204" charset="0"/>
            </a:endParaRPr>
          </a:p>
        </p:txBody>
      </p:sp>
      <p:sp>
        <p:nvSpPr>
          <p:cNvPr id="16" name="Rectangle 15">
            <a:extLst>
              <a:ext uri="{FF2B5EF4-FFF2-40B4-BE49-F238E27FC236}">
                <a16:creationId xmlns:a16="http://schemas.microsoft.com/office/drawing/2014/main" id="{B4E016A0-C990-4729-A836-2F273DBE4126}"/>
              </a:ext>
            </a:extLst>
          </p:cNvPr>
          <p:cNvSpPr/>
          <p:nvPr/>
        </p:nvSpPr>
        <p:spPr>
          <a:xfrm>
            <a:off x="76199" y="4261296"/>
            <a:ext cx="4131524" cy="830997"/>
          </a:xfrm>
          <a:prstGeom prst="rect">
            <a:avLst/>
          </a:prstGeom>
        </p:spPr>
        <p:txBody>
          <a:bodyPr wrap="square">
            <a:spAutoFit/>
          </a:bodyPr>
          <a:lstStyle/>
          <a:p>
            <a:r>
              <a:rPr lang="en-CA" sz="1200" dirty="0">
                <a:solidFill>
                  <a:srgbClr val="222222"/>
                </a:solidFill>
                <a:latin typeface="Arial" panose="020B0604020202020204" pitchFamily="34" charset="0"/>
              </a:rPr>
              <a:t>Metcalfe RK, et al. Patient preferences and decisional needs when choosing a treatment approach for pregnancy hypertension: a stated preference study. Canadian Journal of Cardiology. 2020 1;36(5):775-9.</a:t>
            </a:r>
            <a:endParaRPr lang="en-CA" sz="1200" dirty="0"/>
          </a:p>
        </p:txBody>
      </p:sp>
    </p:spTree>
    <p:extLst>
      <p:ext uri="{BB962C8B-B14F-4D97-AF65-F5344CB8AC3E}">
        <p14:creationId xmlns:p14="http://schemas.microsoft.com/office/powerpoint/2010/main" val="417676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F70A-728F-43AD-8D87-9FBEE9C2540E}"/>
              </a:ext>
            </a:extLst>
          </p:cNvPr>
          <p:cNvSpPr>
            <a:spLocks noGrp="1"/>
          </p:cNvSpPr>
          <p:nvPr>
            <p:ph type="title"/>
          </p:nvPr>
        </p:nvSpPr>
        <p:spPr/>
        <p:txBody>
          <a:bodyPr/>
          <a:lstStyle/>
          <a:p>
            <a:r>
              <a:rPr lang="en-US" dirty="0"/>
              <a:t>What did</a:t>
            </a:r>
            <a:br>
              <a:rPr lang="en-US" dirty="0"/>
            </a:br>
            <a:r>
              <a:rPr lang="en-US" dirty="0">
                <a:solidFill>
                  <a:schemeClr val="accent3"/>
                </a:solidFill>
              </a:rPr>
              <a:t>we do?</a:t>
            </a:r>
          </a:p>
        </p:txBody>
      </p:sp>
      <p:sp>
        <p:nvSpPr>
          <p:cNvPr id="3" name="Slide Number Placeholder 2">
            <a:extLst>
              <a:ext uri="{FF2B5EF4-FFF2-40B4-BE49-F238E27FC236}">
                <a16:creationId xmlns:a16="http://schemas.microsoft.com/office/drawing/2014/main" id="{151A2866-2CA7-474C-AC23-A49540B96A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grpSp>
        <p:nvGrpSpPr>
          <p:cNvPr id="8" name="Group 7">
            <a:extLst>
              <a:ext uri="{FF2B5EF4-FFF2-40B4-BE49-F238E27FC236}">
                <a16:creationId xmlns:a16="http://schemas.microsoft.com/office/drawing/2014/main" id="{9C77C5FD-E11B-4EF1-A32A-208CAC1C7E2C}"/>
              </a:ext>
            </a:extLst>
          </p:cNvPr>
          <p:cNvGrpSpPr/>
          <p:nvPr/>
        </p:nvGrpSpPr>
        <p:grpSpPr>
          <a:xfrm>
            <a:off x="368870" y="1703712"/>
            <a:ext cx="2670550" cy="2078857"/>
            <a:chOff x="2053124" y="4422288"/>
            <a:chExt cx="2670550" cy="2078857"/>
          </a:xfrm>
        </p:grpSpPr>
        <p:sp>
          <p:nvSpPr>
            <p:cNvPr id="9" name="Rectangle 8">
              <a:extLst>
                <a:ext uri="{FF2B5EF4-FFF2-40B4-BE49-F238E27FC236}">
                  <a16:creationId xmlns:a16="http://schemas.microsoft.com/office/drawing/2014/main" id="{6B357DC4-8C46-4CED-8104-33E56DDA49D1}"/>
                </a:ext>
              </a:extLst>
            </p:cNvPr>
            <p:cNvSpPr/>
            <p:nvPr/>
          </p:nvSpPr>
          <p:spPr>
            <a:xfrm>
              <a:off x="2293548" y="5670148"/>
              <a:ext cx="2430126" cy="830997"/>
            </a:xfrm>
            <a:prstGeom prst="rect">
              <a:avLst/>
            </a:prstGeom>
          </p:spPr>
          <p:txBody>
            <a:bodyPr wrap="square">
              <a:spAutoFit/>
            </a:bodyPr>
            <a:lstStyle/>
            <a:p>
              <a:r>
                <a:rPr lang="en-US" sz="1600" dirty="0">
                  <a:solidFill>
                    <a:schemeClr val="accent2">
                      <a:lumMod val="50000"/>
                    </a:schemeClr>
                  </a:solidFill>
                  <a:latin typeface="Titillium Web" panose="020B0604020202020204" charset="0"/>
                </a:rPr>
                <a:t>Used a survey to quantify how important each of those outcomes </a:t>
              </a:r>
            </a:p>
          </p:txBody>
        </p:sp>
        <p:sp>
          <p:nvSpPr>
            <p:cNvPr id="10" name="Rectangle 9">
              <a:extLst>
                <a:ext uri="{FF2B5EF4-FFF2-40B4-BE49-F238E27FC236}">
                  <a16:creationId xmlns:a16="http://schemas.microsoft.com/office/drawing/2014/main" id="{9976AC53-315C-41BE-A210-A6FE8D3EF3A6}"/>
                </a:ext>
              </a:extLst>
            </p:cNvPr>
            <p:cNvSpPr/>
            <p:nvPr/>
          </p:nvSpPr>
          <p:spPr>
            <a:xfrm>
              <a:off x="2053124" y="4422288"/>
              <a:ext cx="1225296" cy="1444752"/>
            </a:xfrm>
            <a:prstGeom prst="rect">
              <a:avLst/>
            </a:prstGeom>
          </p:spPr>
          <p:txBody>
            <a:bodyPr wrap="square">
              <a:spAutoFit/>
            </a:bodyPr>
            <a:lstStyle/>
            <a:p>
              <a:pPr algn="ctr"/>
              <a:r>
                <a:rPr lang="en-US" sz="8800" b="1" dirty="0">
                  <a:solidFill>
                    <a:schemeClr val="accent4"/>
                  </a:solidFill>
                  <a:latin typeface="Titillium Web" panose="020B0604020202020204" charset="0"/>
                </a:rPr>
                <a:t>2</a:t>
              </a:r>
            </a:p>
          </p:txBody>
        </p:sp>
        <p:pic>
          <p:nvPicPr>
            <p:cNvPr id="11" name="Picture 10">
              <a:extLst>
                <a:ext uri="{FF2B5EF4-FFF2-40B4-BE49-F238E27FC236}">
                  <a16:creationId xmlns:a16="http://schemas.microsoft.com/office/drawing/2014/main" id="{FD25390B-0166-4FCE-86BB-1D4E05B46043}"/>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13946"/>
            <a:stretch/>
          </p:blipFill>
          <p:spPr>
            <a:xfrm>
              <a:off x="3143547" y="4619181"/>
              <a:ext cx="1301371" cy="1050967"/>
            </a:xfrm>
            <a:prstGeom prst="rect">
              <a:avLst/>
            </a:prstGeom>
          </p:spPr>
        </p:pic>
      </p:grpSp>
      <p:graphicFrame>
        <p:nvGraphicFramePr>
          <p:cNvPr id="19" name="Table 19">
            <a:extLst>
              <a:ext uri="{FF2B5EF4-FFF2-40B4-BE49-F238E27FC236}">
                <a16:creationId xmlns:a16="http://schemas.microsoft.com/office/drawing/2014/main" id="{60E77050-9DDE-40F8-900F-F0AAA6706300}"/>
              </a:ext>
            </a:extLst>
          </p:cNvPr>
          <p:cNvGraphicFramePr>
            <a:graphicFrameLocks noGrp="1"/>
          </p:cNvGraphicFramePr>
          <p:nvPr>
            <p:extLst>
              <p:ext uri="{D42A27DB-BD31-4B8C-83A1-F6EECF244321}">
                <p14:modId xmlns:p14="http://schemas.microsoft.com/office/powerpoint/2010/main" val="2436441004"/>
              </p:ext>
            </p:extLst>
          </p:nvPr>
        </p:nvGraphicFramePr>
        <p:xfrm>
          <a:off x="3394039" y="396719"/>
          <a:ext cx="5242992" cy="4535502"/>
        </p:xfrm>
        <a:graphic>
          <a:graphicData uri="http://schemas.openxmlformats.org/drawingml/2006/table">
            <a:tbl>
              <a:tblPr firstRow="1" firstCol="1" bandRow="1">
                <a:tableStyleId>{2D5ABB26-0587-4C30-8999-92F81FD0307C}</a:tableStyleId>
              </a:tblPr>
              <a:tblGrid>
                <a:gridCol w="1907304">
                  <a:extLst>
                    <a:ext uri="{9D8B030D-6E8A-4147-A177-3AD203B41FA5}">
                      <a16:colId xmlns:a16="http://schemas.microsoft.com/office/drawing/2014/main" val="4091940596"/>
                    </a:ext>
                  </a:extLst>
                </a:gridCol>
                <a:gridCol w="1111896">
                  <a:extLst>
                    <a:ext uri="{9D8B030D-6E8A-4147-A177-3AD203B41FA5}">
                      <a16:colId xmlns:a16="http://schemas.microsoft.com/office/drawing/2014/main" val="4080892751"/>
                    </a:ext>
                  </a:extLst>
                </a:gridCol>
                <a:gridCol w="1111896">
                  <a:extLst>
                    <a:ext uri="{9D8B030D-6E8A-4147-A177-3AD203B41FA5}">
                      <a16:colId xmlns:a16="http://schemas.microsoft.com/office/drawing/2014/main" val="1314116946"/>
                    </a:ext>
                  </a:extLst>
                </a:gridCol>
                <a:gridCol w="1111896">
                  <a:extLst>
                    <a:ext uri="{9D8B030D-6E8A-4147-A177-3AD203B41FA5}">
                      <a16:colId xmlns:a16="http://schemas.microsoft.com/office/drawing/2014/main" val="2399822696"/>
                    </a:ext>
                  </a:extLst>
                </a:gridCol>
              </a:tblGrid>
              <a:tr h="495876">
                <a:tc>
                  <a:txBody>
                    <a:bodyPr/>
                    <a:lstStyle/>
                    <a:p>
                      <a:endParaRPr lang="en-US" dirty="0">
                        <a:latin typeface="Titillium Web" panose="020B0604020202020204" charset="0"/>
                      </a:endParaRPr>
                    </a:p>
                  </a:txBody>
                  <a:tcPr>
                    <a:lnB w="12700" cap="flat" cmpd="sng" algn="ctr">
                      <a:solidFill>
                        <a:schemeClr val="bg1">
                          <a:lumMod val="65000"/>
                        </a:schemeClr>
                      </a:solidFill>
                      <a:prstDash val="solid"/>
                      <a:round/>
                      <a:headEnd type="none" w="med" len="med"/>
                      <a:tailEnd type="none" w="med" len="med"/>
                    </a:lnB>
                  </a:tcPr>
                </a:tc>
                <a:tc>
                  <a:txBody>
                    <a:bodyPr/>
                    <a:lstStyle/>
                    <a:p>
                      <a:pPr algn="ctr"/>
                      <a:r>
                        <a:rPr lang="en-US" b="1" dirty="0">
                          <a:latin typeface="Titillium Web" panose="020B0604020202020204" charset="0"/>
                        </a:rPr>
                        <a:t>Profile 1</a:t>
                      </a:r>
                    </a:p>
                    <a:p>
                      <a:pPr algn="ctr"/>
                      <a:r>
                        <a:rPr lang="en-US" b="0" dirty="0">
                          <a:latin typeface="Titillium Web" panose="020B0604020202020204" charset="0"/>
                        </a:rPr>
                        <a:t>No Clear Priority</a:t>
                      </a:r>
                    </a:p>
                  </a:txBody>
                  <a:tcPr>
                    <a:lnR w="57150" cap="flat" cmpd="sng" algn="ctr">
                      <a:solidFill>
                        <a:schemeClr val="bg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rgbClr val="CEF8FE"/>
                    </a:solidFill>
                  </a:tcPr>
                </a:tc>
                <a:tc>
                  <a:txBody>
                    <a:bodyPr/>
                    <a:lstStyle/>
                    <a:p>
                      <a:pPr algn="ctr"/>
                      <a:r>
                        <a:rPr lang="en-US" b="1" dirty="0">
                          <a:latin typeface="Titillium Web" panose="020B0604020202020204" charset="0"/>
                        </a:rPr>
                        <a:t>Profile 2</a:t>
                      </a:r>
                    </a:p>
                    <a:p>
                      <a:pPr algn="ctr"/>
                      <a:r>
                        <a:rPr lang="en-US" b="0" dirty="0">
                          <a:latin typeface="Titillium Web" panose="020B0604020202020204" charset="0"/>
                        </a:rPr>
                        <a:t>Avoid Early Delivery</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rgbClr val="FAE7BC"/>
                    </a:solidFill>
                  </a:tcPr>
                </a:tc>
                <a:tc>
                  <a:txBody>
                    <a:bodyPr/>
                    <a:lstStyle/>
                    <a:p>
                      <a:pPr algn="ctr"/>
                      <a:r>
                        <a:rPr lang="en-US" b="1" dirty="0">
                          <a:latin typeface="Titillium Web" panose="020B0604020202020204" charset="0"/>
                        </a:rPr>
                        <a:t>Profile 3</a:t>
                      </a:r>
                    </a:p>
                    <a:p>
                      <a:pPr algn="ctr"/>
                      <a:r>
                        <a:rPr lang="en-US" b="0" dirty="0">
                          <a:latin typeface="Titillium Web" panose="020B0604020202020204" charset="0"/>
                        </a:rPr>
                        <a:t>Minimize Medication</a:t>
                      </a:r>
                    </a:p>
                  </a:txBody>
                  <a:tcPr>
                    <a:lnL w="57150" cap="flat" cmpd="sng" algn="ctr">
                      <a:solidFill>
                        <a:schemeClr val="bg1"/>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solidFill>
                      <a:srgbClr val="FCDCDC"/>
                    </a:solidFill>
                  </a:tcPr>
                </a:tc>
                <a:extLst>
                  <a:ext uri="{0D108BD9-81ED-4DB2-BD59-A6C34878D82A}">
                    <a16:rowId xmlns:a16="http://schemas.microsoft.com/office/drawing/2014/main" val="4283427274"/>
                  </a:ext>
                </a:extLst>
              </a:tr>
              <a:tr h="543426">
                <a:tc>
                  <a:txBody>
                    <a:bodyPr/>
                    <a:lstStyle/>
                    <a:p>
                      <a:pPr algn="l" fontAlgn="ctr"/>
                      <a:r>
                        <a:rPr lang="en-US" sz="1600" u="none" strike="noStrike" dirty="0">
                          <a:effectLst/>
                          <a:latin typeface="Titillium Web" panose="020B0604020202020204" charset="0"/>
                        </a:rPr>
                        <a:t>Severe High Blood Pressure</a:t>
                      </a:r>
                      <a:endParaRPr lang="en-US" sz="1600" b="0" i="0" u="none" strike="noStrike" dirty="0">
                        <a:solidFill>
                          <a:srgbClr val="000000"/>
                        </a:solidFill>
                        <a:effectLst/>
                        <a:latin typeface="Titillium Web" panose="020B0604020202020204" charset="0"/>
                      </a:endParaRPr>
                    </a:p>
                  </a:txBody>
                  <a:tcPr marL="7620" marR="7620" marT="762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Titillium Web" panose="020B0604020202020204" charset="0"/>
                        </a:rPr>
                        <a:t>0.11</a:t>
                      </a:r>
                      <a:endParaRPr lang="en-US" sz="1800" b="0" i="0" u="none" strike="noStrike" dirty="0">
                        <a:solidFill>
                          <a:srgbClr val="000000"/>
                        </a:solidFill>
                        <a:effectLst/>
                        <a:latin typeface="Titillium Web" panose="020B0604020202020204" charset="0"/>
                      </a:endParaRPr>
                    </a:p>
                  </a:txBody>
                  <a:tcPr marL="7620" marR="7620" marT="7620" marB="0" anchor="ctr">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EF8FE"/>
                    </a:solidFill>
                  </a:tcPr>
                </a:tc>
                <a:tc>
                  <a:txBody>
                    <a:bodyPr/>
                    <a:lstStyle/>
                    <a:p>
                      <a:pPr algn="ctr" fontAlgn="ctr"/>
                      <a:r>
                        <a:rPr lang="en-GB" sz="1800" b="0" i="0" u="none" strike="noStrike" dirty="0">
                          <a:solidFill>
                            <a:srgbClr val="000000"/>
                          </a:solidFill>
                          <a:effectLst/>
                          <a:latin typeface="Titillium Web" panose="020B0604020202020204" charset="0"/>
                        </a:rPr>
                        <a:t>0.20</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AE7BC"/>
                    </a:solidFill>
                  </a:tcPr>
                </a:tc>
                <a:tc>
                  <a:txBody>
                    <a:bodyPr/>
                    <a:lstStyle/>
                    <a:p>
                      <a:pPr algn="ctr" fontAlgn="ctr"/>
                      <a:r>
                        <a:rPr lang="en-GB" sz="1800" b="0" i="0" u="none" strike="noStrike" dirty="0">
                          <a:solidFill>
                            <a:srgbClr val="000000"/>
                          </a:solidFill>
                          <a:effectLst/>
                          <a:latin typeface="Titillium Web" panose="020B0604020202020204" charset="0"/>
                        </a:rPr>
                        <a:t>0.20</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DCDC"/>
                    </a:solidFill>
                  </a:tcPr>
                </a:tc>
                <a:extLst>
                  <a:ext uri="{0D108BD9-81ED-4DB2-BD59-A6C34878D82A}">
                    <a16:rowId xmlns:a16="http://schemas.microsoft.com/office/drawing/2014/main" val="2990230436"/>
                  </a:ext>
                </a:extLst>
              </a:tr>
              <a:tr h="543426">
                <a:tc>
                  <a:txBody>
                    <a:bodyPr/>
                    <a:lstStyle/>
                    <a:p>
                      <a:pPr algn="l" fontAlgn="ctr"/>
                      <a:r>
                        <a:rPr lang="en-US" sz="1600" u="none" strike="noStrike" dirty="0">
                          <a:effectLst/>
                          <a:latin typeface="Titillium Web" panose="020B0604020202020204" charset="0"/>
                        </a:rPr>
                        <a:t>Pre-eclampsia</a:t>
                      </a:r>
                      <a:endParaRPr lang="en-US" sz="1600" b="0" i="0" u="none" strike="noStrike" dirty="0">
                        <a:solidFill>
                          <a:srgbClr val="000000"/>
                        </a:solidFill>
                        <a:effectLst/>
                        <a:latin typeface="Titillium Web" panose="020B0604020202020204" charset="0"/>
                      </a:endParaRPr>
                    </a:p>
                  </a:txBody>
                  <a:tcPr marL="7620" marR="7620" marT="762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Titillium Web" panose="020B0604020202020204" charset="0"/>
                        </a:rPr>
                        <a:t>0.15</a:t>
                      </a:r>
                      <a:endParaRPr lang="en-US" sz="1800" b="0" i="0" u="none" strike="noStrike" dirty="0">
                        <a:solidFill>
                          <a:srgbClr val="000000"/>
                        </a:solidFill>
                        <a:effectLst/>
                        <a:latin typeface="Titillium Web" panose="020B0604020202020204" charset="0"/>
                      </a:endParaRPr>
                    </a:p>
                  </a:txBody>
                  <a:tcPr marL="7620" marR="7620" marT="7620" marB="0" anchor="ctr">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EF8FE"/>
                    </a:solidFill>
                  </a:tcPr>
                </a:tc>
                <a:tc>
                  <a:txBody>
                    <a:bodyPr/>
                    <a:lstStyle/>
                    <a:p>
                      <a:pPr algn="ctr" fontAlgn="ctr"/>
                      <a:r>
                        <a:rPr lang="en-GB" sz="1800" b="0" i="0" u="none" strike="noStrike" dirty="0">
                          <a:solidFill>
                            <a:srgbClr val="000000"/>
                          </a:solidFill>
                          <a:effectLst/>
                          <a:latin typeface="Titillium Web" panose="020B0604020202020204" charset="0"/>
                        </a:rPr>
                        <a:t>0.16</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AE7BC"/>
                    </a:solidFill>
                  </a:tcPr>
                </a:tc>
                <a:tc>
                  <a:txBody>
                    <a:bodyPr/>
                    <a:lstStyle/>
                    <a:p>
                      <a:pPr algn="ctr" fontAlgn="ctr"/>
                      <a:r>
                        <a:rPr lang="en-GB" sz="1800" b="0" i="0" u="none" strike="noStrike" dirty="0">
                          <a:solidFill>
                            <a:srgbClr val="000000"/>
                          </a:solidFill>
                          <a:effectLst/>
                          <a:latin typeface="Titillium Web" panose="020B0604020202020204" charset="0"/>
                        </a:rPr>
                        <a:t>0.10</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DCDC"/>
                    </a:solidFill>
                  </a:tcPr>
                </a:tc>
                <a:extLst>
                  <a:ext uri="{0D108BD9-81ED-4DB2-BD59-A6C34878D82A}">
                    <a16:rowId xmlns:a16="http://schemas.microsoft.com/office/drawing/2014/main" val="21291614"/>
                  </a:ext>
                </a:extLst>
              </a:tr>
              <a:tr h="543426">
                <a:tc>
                  <a:txBody>
                    <a:bodyPr/>
                    <a:lstStyle/>
                    <a:p>
                      <a:pPr algn="l" fontAlgn="ctr"/>
                      <a:r>
                        <a:rPr lang="en-US" sz="1600" u="none" strike="noStrike" dirty="0">
                          <a:effectLst/>
                          <a:latin typeface="Titillium Web" panose="020B0604020202020204" charset="0"/>
                        </a:rPr>
                        <a:t>Delivery &lt;34 weeks</a:t>
                      </a:r>
                      <a:endParaRPr lang="en-US" sz="1600" b="0" i="0" u="none" strike="noStrike" dirty="0">
                        <a:solidFill>
                          <a:srgbClr val="000000"/>
                        </a:solidFill>
                        <a:effectLst/>
                        <a:latin typeface="Titillium Web" panose="020B0604020202020204" charset="0"/>
                      </a:endParaRPr>
                    </a:p>
                  </a:txBody>
                  <a:tcPr marL="7620" marR="7620" marT="762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Titillium Web" panose="020B0604020202020204" charset="0"/>
                        </a:rPr>
                        <a:t>0.18</a:t>
                      </a:r>
                      <a:endParaRPr lang="en-US" sz="1800" b="0" i="0" u="none" strike="noStrike" dirty="0">
                        <a:solidFill>
                          <a:srgbClr val="000000"/>
                        </a:solidFill>
                        <a:effectLst/>
                        <a:latin typeface="Titillium Web" panose="020B0604020202020204" charset="0"/>
                      </a:endParaRPr>
                    </a:p>
                  </a:txBody>
                  <a:tcPr marL="7620" marR="7620" marT="7620" marB="0" anchor="ctr">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EF8FE"/>
                    </a:solidFill>
                  </a:tcPr>
                </a:tc>
                <a:tc>
                  <a:txBody>
                    <a:bodyPr/>
                    <a:lstStyle/>
                    <a:p>
                      <a:pPr algn="ctr" fontAlgn="ctr"/>
                      <a:r>
                        <a:rPr lang="en-GB" sz="1800" b="0" i="0" u="none" strike="noStrike" dirty="0">
                          <a:solidFill>
                            <a:srgbClr val="000000"/>
                          </a:solidFill>
                          <a:effectLst/>
                          <a:latin typeface="Titillium Web" panose="020B0604020202020204" charset="0"/>
                        </a:rPr>
                        <a:t>0.42</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AE7BC"/>
                    </a:solidFill>
                  </a:tcPr>
                </a:tc>
                <a:tc>
                  <a:txBody>
                    <a:bodyPr/>
                    <a:lstStyle/>
                    <a:p>
                      <a:pPr algn="ctr" fontAlgn="ctr"/>
                      <a:r>
                        <a:rPr lang="en-GB" sz="1800" b="0" i="0" u="none" strike="noStrike" dirty="0">
                          <a:solidFill>
                            <a:srgbClr val="000000"/>
                          </a:solidFill>
                          <a:effectLst/>
                          <a:latin typeface="Titillium Web" panose="020B0604020202020204" charset="0"/>
                        </a:rPr>
                        <a:t>0.02</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DCDC"/>
                    </a:solidFill>
                  </a:tcPr>
                </a:tc>
                <a:extLst>
                  <a:ext uri="{0D108BD9-81ED-4DB2-BD59-A6C34878D82A}">
                    <a16:rowId xmlns:a16="http://schemas.microsoft.com/office/drawing/2014/main" val="1568395164"/>
                  </a:ext>
                </a:extLst>
              </a:tr>
              <a:tr h="543426">
                <a:tc>
                  <a:txBody>
                    <a:bodyPr/>
                    <a:lstStyle/>
                    <a:p>
                      <a:pPr algn="l" fontAlgn="ctr"/>
                      <a:r>
                        <a:rPr lang="en-US" sz="1600" u="none" strike="noStrike" dirty="0">
                          <a:effectLst/>
                          <a:latin typeface="Titillium Web" panose="020B0604020202020204" charset="0"/>
                        </a:rPr>
                        <a:t>Born smaller than expected</a:t>
                      </a:r>
                      <a:endParaRPr lang="en-US" sz="1600" b="0" i="0" u="none" strike="noStrike" dirty="0">
                        <a:solidFill>
                          <a:srgbClr val="000000"/>
                        </a:solidFill>
                        <a:effectLst/>
                        <a:latin typeface="Titillium Web" panose="020B0604020202020204" charset="0"/>
                      </a:endParaRPr>
                    </a:p>
                  </a:txBody>
                  <a:tcPr marL="7620" marR="7620" marT="762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Titillium Web" panose="020B0604020202020204" charset="0"/>
                        </a:rPr>
                        <a:t>0.08</a:t>
                      </a:r>
                      <a:endParaRPr lang="en-US" sz="1800" b="0" i="0" u="none" strike="noStrike" dirty="0">
                        <a:solidFill>
                          <a:srgbClr val="000000"/>
                        </a:solidFill>
                        <a:effectLst/>
                        <a:latin typeface="Titillium Web" panose="020B0604020202020204" charset="0"/>
                      </a:endParaRPr>
                    </a:p>
                  </a:txBody>
                  <a:tcPr marL="7620" marR="7620" marT="7620" marB="0" anchor="ctr">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EF8FE"/>
                    </a:solidFill>
                  </a:tcPr>
                </a:tc>
                <a:tc>
                  <a:txBody>
                    <a:bodyPr/>
                    <a:lstStyle/>
                    <a:p>
                      <a:pPr algn="ctr" fontAlgn="ctr"/>
                      <a:r>
                        <a:rPr lang="en-GB" sz="1800" b="0" i="0" u="none" strike="noStrike" dirty="0">
                          <a:solidFill>
                            <a:srgbClr val="000000"/>
                          </a:solidFill>
                          <a:effectLst/>
                          <a:latin typeface="Titillium Web" panose="020B0604020202020204" charset="0"/>
                        </a:rPr>
                        <a:t>0.16</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AE7BC"/>
                    </a:solidFill>
                  </a:tcPr>
                </a:tc>
                <a:tc>
                  <a:txBody>
                    <a:bodyPr/>
                    <a:lstStyle/>
                    <a:p>
                      <a:pPr algn="ctr" fontAlgn="ctr"/>
                      <a:r>
                        <a:rPr lang="en-GB" sz="1800" b="0" i="0" u="none" strike="noStrike" dirty="0">
                          <a:solidFill>
                            <a:srgbClr val="000000"/>
                          </a:solidFill>
                          <a:effectLst/>
                          <a:latin typeface="Titillium Web" panose="020B0604020202020204" charset="0"/>
                        </a:rPr>
                        <a:t>0.05</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DCDC"/>
                    </a:solidFill>
                  </a:tcPr>
                </a:tc>
                <a:extLst>
                  <a:ext uri="{0D108BD9-81ED-4DB2-BD59-A6C34878D82A}">
                    <a16:rowId xmlns:a16="http://schemas.microsoft.com/office/drawing/2014/main" val="2257867667"/>
                  </a:ext>
                </a:extLst>
              </a:tr>
              <a:tr h="543426">
                <a:tc>
                  <a:txBody>
                    <a:bodyPr/>
                    <a:lstStyle/>
                    <a:p>
                      <a:pPr algn="l" fontAlgn="ctr"/>
                      <a:r>
                        <a:rPr lang="en-US" sz="1600" u="none" strike="noStrike" dirty="0">
                          <a:effectLst/>
                          <a:latin typeface="Titillium Web" panose="020B0604020202020204" charset="0"/>
                        </a:rPr>
                        <a:t>Taking Medication</a:t>
                      </a:r>
                      <a:endParaRPr lang="en-US" sz="1600" b="0" i="0" u="none" strike="noStrike" dirty="0">
                        <a:solidFill>
                          <a:srgbClr val="000000"/>
                        </a:solidFill>
                        <a:effectLst/>
                        <a:latin typeface="Titillium Web" panose="020B0604020202020204" charset="0"/>
                      </a:endParaRPr>
                    </a:p>
                  </a:txBody>
                  <a:tcPr marL="7620" marR="7620" marT="762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Titillium Web" panose="020B0604020202020204" charset="0"/>
                        </a:rPr>
                        <a:t>0.14</a:t>
                      </a:r>
                      <a:endParaRPr lang="en-US" sz="1800" b="0" i="0" u="none" strike="noStrike" dirty="0">
                        <a:solidFill>
                          <a:srgbClr val="000000"/>
                        </a:solidFill>
                        <a:effectLst/>
                        <a:latin typeface="Titillium Web" panose="020B0604020202020204" charset="0"/>
                      </a:endParaRPr>
                    </a:p>
                  </a:txBody>
                  <a:tcPr marL="7620" marR="7620" marT="7620" marB="0" anchor="ctr">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EF8FE"/>
                    </a:solidFill>
                  </a:tcPr>
                </a:tc>
                <a:tc>
                  <a:txBody>
                    <a:bodyPr/>
                    <a:lstStyle/>
                    <a:p>
                      <a:pPr algn="ctr" fontAlgn="ctr"/>
                      <a:r>
                        <a:rPr lang="en-GB" sz="1800" b="0" i="0" u="none" strike="noStrike" dirty="0">
                          <a:solidFill>
                            <a:srgbClr val="000000"/>
                          </a:solidFill>
                          <a:effectLst/>
                          <a:latin typeface="Titillium Web" panose="020B0604020202020204" charset="0"/>
                        </a:rPr>
                        <a:t>0.02</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AE7BC"/>
                    </a:solidFill>
                  </a:tcPr>
                </a:tc>
                <a:tc>
                  <a:txBody>
                    <a:bodyPr/>
                    <a:lstStyle/>
                    <a:p>
                      <a:pPr algn="ctr" fontAlgn="ctr"/>
                      <a:r>
                        <a:rPr lang="en-GB" sz="1800" b="0" i="0" u="none" strike="noStrike" dirty="0">
                          <a:solidFill>
                            <a:srgbClr val="000000"/>
                          </a:solidFill>
                          <a:effectLst/>
                          <a:latin typeface="Titillium Web" panose="020B0604020202020204" charset="0"/>
                        </a:rPr>
                        <a:t>0.58</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DCDC"/>
                    </a:solidFill>
                  </a:tcPr>
                </a:tc>
                <a:extLst>
                  <a:ext uri="{0D108BD9-81ED-4DB2-BD59-A6C34878D82A}">
                    <a16:rowId xmlns:a16="http://schemas.microsoft.com/office/drawing/2014/main" val="289341294"/>
                  </a:ext>
                </a:extLst>
              </a:tr>
              <a:tr h="54342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600" u="none" strike="noStrike" dirty="0">
                          <a:effectLst/>
                          <a:latin typeface="Titillium Web" panose="020B0604020202020204" charset="0"/>
                        </a:rPr>
                        <a:t>Blood Transfusion</a:t>
                      </a:r>
                      <a:endParaRPr lang="en-US" sz="1600" b="0" i="0" u="none" strike="noStrike" dirty="0">
                        <a:solidFill>
                          <a:srgbClr val="000000"/>
                        </a:solidFill>
                        <a:effectLst/>
                        <a:latin typeface="Titillium Web" panose="020B0604020202020204" charset="0"/>
                      </a:endParaRPr>
                    </a:p>
                  </a:txBody>
                  <a:tcPr marL="7620" marR="7620" marT="762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Titillium Web" panose="020B0604020202020204" charset="0"/>
                        </a:rPr>
                        <a:t>0.20</a:t>
                      </a:r>
                      <a:endParaRPr lang="en-US" sz="1800" b="0" i="0" u="none" strike="noStrike" dirty="0">
                        <a:solidFill>
                          <a:srgbClr val="000000"/>
                        </a:solidFill>
                        <a:effectLst/>
                        <a:latin typeface="Titillium Web" panose="020B0604020202020204" charset="0"/>
                      </a:endParaRPr>
                    </a:p>
                  </a:txBody>
                  <a:tcPr marL="7620" marR="7620" marT="7620" marB="0" anchor="ctr">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EF8FE"/>
                    </a:solidFill>
                  </a:tcPr>
                </a:tc>
                <a:tc>
                  <a:txBody>
                    <a:bodyPr/>
                    <a:lstStyle/>
                    <a:p>
                      <a:pPr algn="ctr" fontAlgn="ctr"/>
                      <a:r>
                        <a:rPr lang="en-GB" sz="1800" b="0" i="0" u="none" strike="noStrike" dirty="0">
                          <a:solidFill>
                            <a:srgbClr val="000000"/>
                          </a:solidFill>
                          <a:effectLst/>
                          <a:latin typeface="Titillium Web" panose="020B0604020202020204" charset="0"/>
                        </a:rPr>
                        <a:t>0.02</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AE7BC"/>
                    </a:solidFill>
                  </a:tcPr>
                </a:tc>
                <a:tc>
                  <a:txBody>
                    <a:bodyPr/>
                    <a:lstStyle/>
                    <a:p>
                      <a:pPr algn="ctr" fontAlgn="ctr"/>
                      <a:r>
                        <a:rPr lang="en-GB" sz="1800" b="0" i="0" u="none" strike="noStrike" dirty="0">
                          <a:solidFill>
                            <a:srgbClr val="000000"/>
                          </a:solidFill>
                          <a:effectLst/>
                          <a:latin typeface="Titillium Web" panose="020B0604020202020204" charset="0"/>
                        </a:rPr>
                        <a:t>0.00</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DCDC"/>
                    </a:solidFill>
                  </a:tcPr>
                </a:tc>
                <a:extLst>
                  <a:ext uri="{0D108BD9-81ED-4DB2-BD59-A6C34878D82A}">
                    <a16:rowId xmlns:a16="http://schemas.microsoft.com/office/drawing/2014/main" val="935019752"/>
                  </a:ext>
                </a:extLst>
              </a:tr>
              <a:tr h="543426">
                <a:tc>
                  <a:txBody>
                    <a:bodyPr/>
                    <a:lstStyle/>
                    <a:p>
                      <a:pPr algn="l" fontAlgn="ctr"/>
                      <a:r>
                        <a:rPr lang="en-US" sz="1600" u="none" strike="noStrike" dirty="0">
                          <a:effectLst/>
                          <a:latin typeface="Titillium Web" panose="020B0604020202020204" charset="0"/>
                        </a:rPr>
                        <a:t>Caesarean Delivery</a:t>
                      </a:r>
                      <a:endParaRPr lang="en-US" sz="1600" b="0" i="0" u="none" strike="noStrike" dirty="0">
                        <a:solidFill>
                          <a:srgbClr val="000000"/>
                        </a:solidFill>
                        <a:effectLst/>
                        <a:latin typeface="Titillium Web" panose="020B0604020202020204" charset="0"/>
                      </a:endParaRPr>
                    </a:p>
                  </a:txBody>
                  <a:tcPr marL="7620" marR="7620" marT="7620" marB="0" anchor="ctr">
                    <a:lnT w="12700" cap="flat" cmpd="sng" algn="ctr">
                      <a:solidFill>
                        <a:schemeClr val="bg1">
                          <a:lumMod val="65000"/>
                        </a:schemeClr>
                      </a:solidFill>
                      <a:prstDash val="solid"/>
                      <a:round/>
                      <a:headEnd type="none" w="med" len="med"/>
                      <a:tailEnd type="none" w="med" len="med"/>
                    </a:lnT>
                  </a:tcPr>
                </a:tc>
                <a:tc>
                  <a:txBody>
                    <a:bodyPr/>
                    <a:lstStyle/>
                    <a:p>
                      <a:pPr algn="ctr" fontAlgn="ctr"/>
                      <a:r>
                        <a:rPr lang="en-GB" sz="1800" b="0" i="0" u="none" strike="noStrike" dirty="0">
                          <a:solidFill>
                            <a:srgbClr val="000000"/>
                          </a:solidFill>
                          <a:effectLst/>
                          <a:latin typeface="Titillium Web" panose="020B0604020202020204" charset="0"/>
                        </a:rPr>
                        <a:t>0.13</a:t>
                      </a:r>
                      <a:endParaRPr lang="en-US" sz="1800" b="0" i="0" u="none" strike="noStrike" dirty="0">
                        <a:solidFill>
                          <a:srgbClr val="000000"/>
                        </a:solidFill>
                        <a:effectLst/>
                        <a:latin typeface="Titillium Web" panose="020B0604020202020204" charset="0"/>
                      </a:endParaRPr>
                    </a:p>
                  </a:txBody>
                  <a:tcPr marL="7620" marR="7620" marT="7620" marB="0" anchor="ctr">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rgbClr val="CEF8FE"/>
                    </a:solidFill>
                  </a:tcPr>
                </a:tc>
                <a:tc>
                  <a:txBody>
                    <a:bodyPr/>
                    <a:lstStyle/>
                    <a:p>
                      <a:pPr algn="ctr" fontAlgn="ctr"/>
                      <a:r>
                        <a:rPr lang="en-GB" sz="1800" b="0" i="0" u="none" strike="noStrike" dirty="0">
                          <a:solidFill>
                            <a:srgbClr val="000000"/>
                          </a:solidFill>
                          <a:effectLst/>
                          <a:latin typeface="Titillium Web" panose="020B0604020202020204" charset="0"/>
                        </a:rPr>
                        <a:t>0.02</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rgbClr val="FAE7BC"/>
                    </a:solidFill>
                  </a:tcPr>
                </a:tc>
                <a:tc>
                  <a:txBody>
                    <a:bodyPr/>
                    <a:lstStyle/>
                    <a:p>
                      <a:pPr algn="ctr" fontAlgn="ctr"/>
                      <a:r>
                        <a:rPr lang="en-GB" sz="1800" b="0" i="0" u="none" strike="noStrike" dirty="0">
                          <a:solidFill>
                            <a:srgbClr val="000000"/>
                          </a:solidFill>
                          <a:effectLst/>
                          <a:latin typeface="Titillium Web" panose="020B0604020202020204" charset="0"/>
                        </a:rPr>
                        <a:t>0.04</a:t>
                      </a:r>
                      <a:endParaRPr lang="en-US" sz="1800" b="0" i="0" u="none" strike="noStrike" dirty="0">
                        <a:solidFill>
                          <a:srgbClr val="000000"/>
                        </a:solidFill>
                        <a:effectLst/>
                        <a:latin typeface="Titillium Web" panose="020B0604020202020204" charset="0"/>
                      </a:endParaRPr>
                    </a:p>
                  </a:txBody>
                  <a:tcPr marL="7620" marR="7620" marT="7620" marB="0" anchor="ctr">
                    <a:lnL w="5715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solidFill>
                      <a:srgbClr val="FCDCDC"/>
                    </a:solidFill>
                  </a:tcPr>
                </a:tc>
                <a:extLst>
                  <a:ext uri="{0D108BD9-81ED-4DB2-BD59-A6C34878D82A}">
                    <a16:rowId xmlns:a16="http://schemas.microsoft.com/office/drawing/2014/main" val="1542343939"/>
                  </a:ext>
                </a:extLst>
              </a:tr>
            </a:tbl>
          </a:graphicData>
        </a:graphic>
      </p:graphicFrame>
      <p:sp>
        <p:nvSpPr>
          <p:cNvPr id="4" name="Rectangle 3">
            <a:extLst>
              <a:ext uri="{FF2B5EF4-FFF2-40B4-BE49-F238E27FC236}">
                <a16:creationId xmlns:a16="http://schemas.microsoft.com/office/drawing/2014/main" id="{166343ED-2775-4290-9C2A-B4C5957ADC72}"/>
              </a:ext>
            </a:extLst>
          </p:cNvPr>
          <p:cNvSpPr/>
          <p:nvPr/>
        </p:nvSpPr>
        <p:spPr>
          <a:xfrm>
            <a:off x="6561667" y="1210733"/>
            <a:ext cx="787400" cy="423334"/>
          </a:xfrm>
          <a:prstGeom prst="rect">
            <a:avLst/>
          </a:prstGeom>
          <a:noFill/>
          <a:ln>
            <a:solidFill>
              <a:srgbClr val="D69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5612A8-2D42-465B-9065-8CC1E3041134}"/>
              </a:ext>
            </a:extLst>
          </p:cNvPr>
          <p:cNvSpPr/>
          <p:nvPr/>
        </p:nvSpPr>
        <p:spPr>
          <a:xfrm>
            <a:off x="6561667" y="2266536"/>
            <a:ext cx="787400" cy="423334"/>
          </a:xfrm>
          <a:prstGeom prst="rect">
            <a:avLst/>
          </a:prstGeom>
          <a:noFill/>
          <a:ln>
            <a:solidFill>
              <a:srgbClr val="D69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71F5E4-1C9E-4810-B86E-B6CE02C47690}"/>
              </a:ext>
            </a:extLst>
          </p:cNvPr>
          <p:cNvSpPr/>
          <p:nvPr/>
        </p:nvSpPr>
        <p:spPr>
          <a:xfrm>
            <a:off x="7693184" y="3359235"/>
            <a:ext cx="787400" cy="423334"/>
          </a:xfrm>
          <a:prstGeom prst="rect">
            <a:avLst/>
          </a:prstGeom>
          <a:noFill/>
          <a:ln>
            <a:solidFill>
              <a:srgbClr val="F2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09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F70A-728F-43AD-8D87-9FBEE9C2540E}"/>
              </a:ext>
            </a:extLst>
          </p:cNvPr>
          <p:cNvSpPr>
            <a:spLocks noGrp="1"/>
          </p:cNvSpPr>
          <p:nvPr>
            <p:ph type="title"/>
          </p:nvPr>
        </p:nvSpPr>
        <p:spPr/>
        <p:txBody>
          <a:bodyPr/>
          <a:lstStyle/>
          <a:p>
            <a:r>
              <a:rPr lang="en-US" dirty="0"/>
              <a:t>What did</a:t>
            </a:r>
            <a:br>
              <a:rPr lang="en-US" dirty="0"/>
            </a:br>
            <a:r>
              <a:rPr lang="en-US" dirty="0">
                <a:solidFill>
                  <a:schemeClr val="accent3"/>
                </a:solidFill>
              </a:rPr>
              <a:t>we do?</a:t>
            </a:r>
          </a:p>
        </p:txBody>
      </p:sp>
      <p:sp>
        <p:nvSpPr>
          <p:cNvPr id="3" name="Slide Number Placeholder 2">
            <a:extLst>
              <a:ext uri="{FF2B5EF4-FFF2-40B4-BE49-F238E27FC236}">
                <a16:creationId xmlns:a16="http://schemas.microsoft.com/office/drawing/2014/main" id="{151A2866-2CA7-474C-AC23-A49540B96A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grpSp>
        <p:nvGrpSpPr>
          <p:cNvPr id="10" name="Group 9">
            <a:extLst>
              <a:ext uri="{FF2B5EF4-FFF2-40B4-BE49-F238E27FC236}">
                <a16:creationId xmlns:a16="http://schemas.microsoft.com/office/drawing/2014/main" id="{4DAB2DAA-48CF-475F-AD76-1E5ACFA90812}"/>
              </a:ext>
            </a:extLst>
          </p:cNvPr>
          <p:cNvGrpSpPr/>
          <p:nvPr/>
        </p:nvGrpSpPr>
        <p:grpSpPr>
          <a:xfrm>
            <a:off x="526669" y="1939939"/>
            <a:ext cx="2497733" cy="2651203"/>
            <a:chOff x="845274" y="8222758"/>
            <a:chExt cx="2497733" cy="2651203"/>
          </a:xfrm>
        </p:grpSpPr>
        <p:sp>
          <p:nvSpPr>
            <p:cNvPr id="11" name="Rectangle 10">
              <a:extLst>
                <a:ext uri="{FF2B5EF4-FFF2-40B4-BE49-F238E27FC236}">
                  <a16:creationId xmlns:a16="http://schemas.microsoft.com/office/drawing/2014/main" id="{BFB1C0E1-930D-49A3-A4A0-92FE13686F7D}"/>
                </a:ext>
              </a:extLst>
            </p:cNvPr>
            <p:cNvSpPr/>
            <p:nvPr/>
          </p:nvSpPr>
          <p:spPr>
            <a:xfrm>
              <a:off x="912881" y="9550522"/>
              <a:ext cx="2430126" cy="1323439"/>
            </a:xfrm>
            <a:prstGeom prst="rect">
              <a:avLst/>
            </a:prstGeom>
          </p:spPr>
          <p:txBody>
            <a:bodyPr wrap="square">
              <a:spAutoFit/>
            </a:bodyPr>
            <a:lstStyle/>
            <a:p>
              <a:r>
                <a:rPr lang="en-US" sz="1600" dirty="0">
                  <a:solidFill>
                    <a:schemeClr val="accent1">
                      <a:lumMod val="75000"/>
                    </a:schemeClr>
                  </a:solidFill>
                  <a:latin typeface="Titillium Web" panose="020B0604020202020204" charset="0"/>
                </a:rPr>
                <a:t>Integrated survey results into the trial analysis using a patient-oriented composite and patient-oriented weights</a:t>
              </a:r>
            </a:p>
          </p:txBody>
        </p:sp>
        <p:sp>
          <p:nvSpPr>
            <p:cNvPr id="12" name="Rectangle 11">
              <a:extLst>
                <a:ext uri="{FF2B5EF4-FFF2-40B4-BE49-F238E27FC236}">
                  <a16:creationId xmlns:a16="http://schemas.microsoft.com/office/drawing/2014/main" id="{876E584C-9B2B-4527-9003-B2D27CB8105D}"/>
                </a:ext>
              </a:extLst>
            </p:cNvPr>
            <p:cNvSpPr/>
            <p:nvPr/>
          </p:nvSpPr>
          <p:spPr>
            <a:xfrm>
              <a:off x="845274" y="8222758"/>
              <a:ext cx="1225296" cy="1444752"/>
            </a:xfrm>
            <a:prstGeom prst="rect">
              <a:avLst/>
            </a:prstGeom>
          </p:spPr>
          <p:txBody>
            <a:bodyPr wrap="square">
              <a:spAutoFit/>
            </a:bodyPr>
            <a:lstStyle/>
            <a:p>
              <a:pPr algn="ctr"/>
              <a:r>
                <a:rPr lang="en-US" sz="8800" b="1" dirty="0">
                  <a:solidFill>
                    <a:schemeClr val="accent1">
                      <a:lumMod val="40000"/>
                      <a:lumOff val="60000"/>
                    </a:schemeClr>
                  </a:solidFill>
                  <a:latin typeface="Titillium Web" panose="020B0604020202020204" charset="0"/>
                </a:rPr>
                <a:t>3</a:t>
              </a:r>
            </a:p>
          </p:txBody>
        </p:sp>
        <p:pic>
          <p:nvPicPr>
            <p:cNvPr id="13" name="Picture 12">
              <a:extLst>
                <a:ext uri="{FF2B5EF4-FFF2-40B4-BE49-F238E27FC236}">
                  <a16:creationId xmlns:a16="http://schemas.microsoft.com/office/drawing/2014/main" id="{496B521B-DF30-4AF3-9EF0-6D2E81F6A31E}"/>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14241"/>
            <a:stretch/>
          </p:blipFill>
          <p:spPr>
            <a:xfrm>
              <a:off x="1932747" y="8419354"/>
              <a:ext cx="1153586" cy="1051560"/>
            </a:xfrm>
            <a:prstGeom prst="rect">
              <a:avLst/>
            </a:prstGeom>
            <a:ln>
              <a:noFill/>
            </a:ln>
          </p:spPr>
        </p:pic>
      </p:grpSp>
      <p:sp>
        <p:nvSpPr>
          <p:cNvPr id="14" name="Rectangle 13">
            <a:extLst>
              <a:ext uri="{FF2B5EF4-FFF2-40B4-BE49-F238E27FC236}">
                <a16:creationId xmlns:a16="http://schemas.microsoft.com/office/drawing/2014/main" id="{58B6F987-2AE6-414D-903B-94F1094C372F}"/>
              </a:ext>
            </a:extLst>
          </p:cNvPr>
          <p:cNvSpPr/>
          <p:nvPr/>
        </p:nvSpPr>
        <p:spPr>
          <a:xfrm>
            <a:off x="5242340" y="2075661"/>
            <a:ext cx="1303911" cy="10982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solidFill>
                  <a:sysClr val="windowText" lastClr="000000"/>
                </a:solidFill>
                <a:latin typeface="Titillium Web" panose="020B0604020202020204" charset="0"/>
              </a:rPr>
              <a:t>Taking medication</a:t>
            </a:r>
          </a:p>
          <a:p>
            <a:pPr algn="ctr"/>
            <a:endParaRPr lang="en-US" dirty="0">
              <a:solidFill>
                <a:sysClr val="windowText" lastClr="000000"/>
              </a:solidFill>
              <a:latin typeface="Titillium Web" panose="020B0604020202020204" charset="0"/>
            </a:endParaRPr>
          </a:p>
          <a:p>
            <a:pPr algn="ctr"/>
            <a:r>
              <a:rPr lang="en-US" sz="1800" dirty="0">
                <a:solidFill>
                  <a:sysClr val="windowText" lastClr="000000"/>
                </a:solidFill>
                <a:latin typeface="Titillium Web" panose="020B0604020202020204" charset="0"/>
              </a:rPr>
              <a:t>Yes</a:t>
            </a:r>
          </a:p>
        </p:txBody>
      </p:sp>
      <p:sp>
        <p:nvSpPr>
          <p:cNvPr id="15" name="Rectangle 14">
            <a:extLst>
              <a:ext uri="{FF2B5EF4-FFF2-40B4-BE49-F238E27FC236}">
                <a16:creationId xmlns:a16="http://schemas.microsoft.com/office/drawing/2014/main" id="{E119F369-22FC-4119-9512-F070E3737EAF}"/>
              </a:ext>
            </a:extLst>
          </p:cNvPr>
          <p:cNvSpPr/>
          <p:nvPr/>
        </p:nvSpPr>
        <p:spPr>
          <a:xfrm>
            <a:off x="6546338" y="2074513"/>
            <a:ext cx="1303911" cy="10982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solidFill>
                  <a:sysClr val="windowText" lastClr="000000"/>
                </a:solidFill>
                <a:latin typeface="Titillium Web" panose="020B0604020202020204" charset="0"/>
              </a:rPr>
              <a:t>Early </a:t>
            </a:r>
          </a:p>
          <a:p>
            <a:pPr algn="ctr"/>
            <a:r>
              <a:rPr lang="en-US" sz="1350" dirty="0">
                <a:solidFill>
                  <a:sysClr val="windowText" lastClr="000000"/>
                </a:solidFill>
                <a:latin typeface="Titillium Web" panose="020B0604020202020204" charset="0"/>
              </a:rPr>
              <a:t>Delivery</a:t>
            </a:r>
          </a:p>
          <a:p>
            <a:pPr algn="ctr"/>
            <a:endParaRPr lang="en-US" dirty="0">
              <a:solidFill>
                <a:sysClr val="windowText" lastClr="000000"/>
              </a:solidFill>
              <a:latin typeface="Titillium Web" panose="020B0604020202020204" charset="0"/>
            </a:endParaRPr>
          </a:p>
          <a:p>
            <a:pPr algn="ctr"/>
            <a:r>
              <a:rPr lang="en-US" sz="1800" dirty="0">
                <a:solidFill>
                  <a:sysClr val="windowText" lastClr="000000"/>
                </a:solidFill>
                <a:latin typeface="Titillium Web" panose="020B0604020202020204" charset="0"/>
              </a:rPr>
              <a:t>Yes</a:t>
            </a:r>
          </a:p>
        </p:txBody>
      </p:sp>
      <p:sp>
        <p:nvSpPr>
          <p:cNvPr id="22" name="Rectangle 21">
            <a:extLst>
              <a:ext uri="{FF2B5EF4-FFF2-40B4-BE49-F238E27FC236}">
                <a16:creationId xmlns:a16="http://schemas.microsoft.com/office/drawing/2014/main" id="{59365193-0F52-4AEC-B629-4C0BCFB6D6B6}"/>
              </a:ext>
            </a:extLst>
          </p:cNvPr>
          <p:cNvSpPr/>
          <p:nvPr/>
        </p:nvSpPr>
        <p:spPr>
          <a:xfrm>
            <a:off x="3937344" y="2074513"/>
            <a:ext cx="1303911" cy="1099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solidFill>
                  <a:sysClr val="windowText" lastClr="000000"/>
                </a:solidFill>
                <a:latin typeface="Titillium Web" panose="020B0604020202020204" charset="0"/>
              </a:rPr>
              <a:t>Pre-eclampsia</a:t>
            </a:r>
          </a:p>
          <a:p>
            <a:pPr algn="ctr"/>
            <a:endParaRPr lang="en-US" dirty="0">
              <a:solidFill>
                <a:sysClr val="windowText" lastClr="000000"/>
              </a:solidFill>
              <a:latin typeface="Titillium Web" panose="020B0604020202020204" charset="0"/>
            </a:endParaRPr>
          </a:p>
          <a:p>
            <a:pPr algn="ctr"/>
            <a:r>
              <a:rPr lang="en-US" dirty="0">
                <a:solidFill>
                  <a:sysClr val="windowText" lastClr="000000"/>
                </a:solidFill>
                <a:latin typeface="Titillium Web" panose="020B0604020202020204" charset="0"/>
              </a:rPr>
              <a:t> </a:t>
            </a:r>
          </a:p>
          <a:p>
            <a:pPr algn="ctr"/>
            <a:r>
              <a:rPr lang="en-US" sz="1800" dirty="0">
                <a:solidFill>
                  <a:sysClr val="windowText" lastClr="000000"/>
                </a:solidFill>
                <a:latin typeface="Titillium Web" panose="020B0604020202020204" charset="0"/>
              </a:rPr>
              <a:t>No</a:t>
            </a:r>
          </a:p>
        </p:txBody>
      </p:sp>
      <p:sp>
        <p:nvSpPr>
          <p:cNvPr id="23" name="TextBox 22">
            <a:extLst>
              <a:ext uri="{FF2B5EF4-FFF2-40B4-BE49-F238E27FC236}">
                <a16:creationId xmlns:a16="http://schemas.microsoft.com/office/drawing/2014/main" id="{C9BBDEAD-0B5A-484A-A7CF-B8FBCDCC8360}"/>
              </a:ext>
            </a:extLst>
          </p:cNvPr>
          <p:cNvSpPr txBox="1"/>
          <p:nvPr/>
        </p:nvSpPr>
        <p:spPr>
          <a:xfrm>
            <a:off x="4331129" y="2681024"/>
            <a:ext cx="537006" cy="369332"/>
          </a:xfrm>
          <a:prstGeom prst="rect">
            <a:avLst/>
          </a:prstGeom>
          <a:solidFill>
            <a:schemeClr val="bg1">
              <a:lumMod val="95000"/>
            </a:schemeClr>
          </a:solidFill>
        </p:spPr>
        <p:txBody>
          <a:bodyPr wrap="square" rtlCol="0" anchor="ctr">
            <a:spAutoFit/>
          </a:bodyPr>
          <a:lstStyle/>
          <a:p>
            <a:pPr algn="ctr"/>
            <a:r>
              <a:rPr lang="en-US" sz="1800" dirty="0">
                <a:solidFill>
                  <a:schemeClr val="tx1"/>
                </a:solidFill>
                <a:latin typeface="Titillium Web" panose="020B0604020202020204" charset="0"/>
              </a:rPr>
              <a:t>0</a:t>
            </a:r>
          </a:p>
        </p:txBody>
      </p:sp>
      <p:sp>
        <p:nvSpPr>
          <p:cNvPr id="24" name="TextBox 23">
            <a:extLst>
              <a:ext uri="{FF2B5EF4-FFF2-40B4-BE49-F238E27FC236}">
                <a16:creationId xmlns:a16="http://schemas.microsoft.com/office/drawing/2014/main" id="{A4347159-1AC8-4A80-ACA9-CFBE7419DA6D}"/>
              </a:ext>
            </a:extLst>
          </p:cNvPr>
          <p:cNvSpPr txBox="1"/>
          <p:nvPr/>
        </p:nvSpPr>
        <p:spPr>
          <a:xfrm>
            <a:off x="5592187" y="2692115"/>
            <a:ext cx="537006" cy="369332"/>
          </a:xfrm>
          <a:prstGeom prst="rect">
            <a:avLst/>
          </a:prstGeom>
          <a:solidFill>
            <a:schemeClr val="bg1">
              <a:lumMod val="85000"/>
            </a:schemeClr>
          </a:solidFill>
        </p:spPr>
        <p:txBody>
          <a:bodyPr wrap="square" rtlCol="0" anchor="ctr">
            <a:spAutoFit/>
          </a:bodyPr>
          <a:lstStyle/>
          <a:p>
            <a:pPr algn="ctr"/>
            <a:r>
              <a:rPr lang="en-US" sz="1800" dirty="0">
                <a:solidFill>
                  <a:schemeClr val="tx1"/>
                </a:solidFill>
                <a:latin typeface="Titillium Web" panose="020B0604020202020204" charset="0"/>
              </a:rPr>
              <a:t>1</a:t>
            </a:r>
          </a:p>
        </p:txBody>
      </p:sp>
      <p:sp>
        <p:nvSpPr>
          <p:cNvPr id="25" name="TextBox 24">
            <a:extLst>
              <a:ext uri="{FF2B5EF4-FFF2-40B4-BE49-F238E27FC236}">
                <a16:creationId xmlns:a16="http://schemas.microsoft.com/office/drawing/2014/main" id="{5355BEBC-139F-4608-9B96-A24224151D5D}"/>
              </a:ext>
            </a:extLst>
          </p:cNvPr>
          <p:cNvSpPr txBox="1"/>
          <p:nvPr/>
        </p:nvSpPr>
        <p:spPr>
          <a:xfrm>
            <a:off x="6957744" y="2684867"/>
            <a:ext cx="537006" cy="369332"/>
          </a:xfrm>
          <a:prstGeom prst="rect">
            <a:avLst/>
          </a:prstGeom>
          <a:solidFill>
            <a:schemeClr val="bg1">
              <a:lumMod val="95000"/>
            </a:schemeClr>
          </a:solidFill>
        </p:spPr>
        <p:txBody>
          <a:bodyPr wrap="square" rtlCol="0" anchor="ctr">
            <a:spAutoFit/>
          </a:bodyPr>
          <a:lstStyle/>
          <a:p>
            <a:pPr algn="ctr"/>
            <a:r>
              <a:rPr lang="en-US" sz="1800" dirty="0">
                <a:solidFill>
                  <a:schemeClr val="tx1"/>
                </a:solidFill>
                <a:latin typeface="Titillium Web" panose="020B0604020202020204" charset="0"/>
              </a:rPr>
              <a:t>1</a:t>
            </a:r>
          </a:p>
        </p:txBody>
      </p:sp>
      <p:sp>
        <p:nvSpPr>
          <p:cNvPr id="26" name="Rectangle 25">
            <a:extLst>
              <a:ext uri="{FF2B5EF4-FFF2-40B4-BE49-F238E27FC236}">
                <a16:creationId xmlns:a16="http://schemas.microsoft.com/office/drawing/2014/main" id="{032BB240-E820-4B92-99F8-069580201EF0}"/>
              </a:ext>
            </a:extLst>
          </p:cNvPr>
          <p:cNvSpPr/>
          <p:nvPr/>
        </p:nvSpPr>
        <p:spPr>
          <a:xfrm>
            <a:off x="3937344" y="3089072"/>
            <a:ext cx="1303911" cy="655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ysClr val="windowText" lastClr="000000"/>
                </a:solidFill>
                <a:latin typeface="Titillium Web" panose="020B0604020202020204" charset="0"/>
              </a:rPr>
              <a:t>20%</a:t>
            </a:r>
          </a:p>
        </p:txBody>
      </p:sp>
      <p:sp>
        <p:nvSpPr>
          <p:cNvPr id="27" name="Rectangle 26">
            <a:extLst>
              <a:ext uri="{FF2B5EF4-FFF2-40B4-BE49-F238E27FC236}">
                <a16:creationId xmlns:a16="http://schemas.microsoft.com/office/drawing/2014/main" id="{0AE846A5-8577-472F-B22F-DD587DA225A9}"/>
              </a:ext>
            </a:extLst>
          </p:cNvPr>
          <p:cNvSpPr/>
          <p:nvPr/>
        </p:nvSpPr>
        <p:spPr>
          <a:xfrm>
            <a:off x="3937344" y="3711884"/>
            <a:ext cx="1303911" cy="5931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ysClr val="windowText" lastClr="000000"/>
                </a:solidFill>
                <a:latin typeface="Titillium Web" panose="020B0604020202020204" charset="0"/>
              </a:rPr>
              <a:t>0.0</a:t>
            </a:r>
          </a:p>
        </p:txBody>
      </p:sp>
      <p:sp>
        <p:nvSpPr>
          <p:cNvPr id="28" name="Rectangle 27">
            <a:extLst>
              <a:ext uri="{FF2B5EF4-FFF2-40B4-BE49-F238E27FC236}">
                <a16:creationId xmlns:a16="http://schemas.microsoft.com/office/drawing/2014/main" id="{CAE4C364-7717-4A82-A033-9FB2C04156C1}"/>
              </a:ext>
            </a:extLst>
          </p:cNvPr>
          <p:cNvSpPr/>
          <p:nvPr/>
        </p:nvSpPr>
        <p:spPr>
          <a:xfrm>
            <a:off x="5242340" y="3089072"/>
            <a:ext cx="1303911" cy="6551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ysClr val="windowText" lastClr="000000"/>
                </a:solidFill>
                <a:latin typeface="Titillium Web" panose="020B0604020202020204" charset="0"/>
              </a:rPr>
              <a:t>65%</a:t>
            </a:r>
          </a:p>
        </p:txBody>
      </p:sp>
      <p:sp>
        <p:nvSpPr>
          <p:cNvPr id="29" name="Rectangle 28">
            <a:extLst>
              <a:ext uri="{FF2B5EF4-FFF2-40B4-BE49-F238E27FC236}">
                <a16:creationId xmlns:a16="http://schemas.microsoft.com/office/drawing/2014/main" id="{DB6645D3-B5DC-4A0E-8751-60481A71640E}"/>
              </a:ext>
            </a:extLst>
          </p:cNvPr>
          <p:cNvSpPr/>
          <p:nvPr/>
        </p:nvSpPr>
        <p:spPr>
          <a:xfrm>
            <a:off x="5242340" y="3711884"/>
            <a:ext cx="1303911" cy="5931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ysClr val="windowText" lastClr="000000"/>
                </a:solidFill>
                <a:latin typeface="Titillium Web" panose="020B0604020202020204" charset="0"/>
              </a:rPr>
              <a:t>.65</a:t>
            </a:r>
          </a:p>
        </p:txBody>
      </p:sp>
      <p:sp>
        <p:nvSpPr>
          <p:cNvPr id="30" name="Rectangle 29">
            <a:extLst>
              <a:ext uri="{FF2B5EF4-FFF2-40B4-BE49-F238E27FC236}">
                <a16:creationId xmlns:a16="http://schemas.microsoft.com/office/drawing/2014/main" id="{F1FF36B6-876D-47C8-B5A1-EA7C88242626}"/>
              </a:ext>
            </a:extLst>
          </p:cNvPr>
          <p:cNvSpPr/>
          <p:nvPr/>
        </p:nvSpPr>
        <p:spPr>
          <a:xfrm>
            <a:off x="6546338" y="3089072"/>
            <a:ext cx="1303911" cy="655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ysClr val="windowText" lastClr="000000"/>
                </a:solidFill>
                <a:latin typeface="Titillium Web" panose="020B0604020202020204" charset="0"/>
              </a:rPr>
              <a:t>15%</a:t>
            </a:r>
          </a:p>
        </p:txBody>
      </p:sp>
      <p:sp>
        <p:nvSpPr>
          <p:cNvPr id="31" name="Rectangle 30">
            <a:extLst>
              <a:ext uri="{FF2B5EF4-FFF2-40B4-BE49-F238E27FC236}">
                <a16:creationId xmlns:a16="http://schemas.microsoft.com/office/drawing/2014/main" id="{1CAC1C53-C52B-4E8E-97C9-164928F963DB}"/>
              </a:ext>
            </a:extLst>
          </p:cNvPr>
          <p:cNvSpPr/>
          <p:nvPr/>
        </p:nvSpPr>
        <p:spPr>
          <a:xfrm>
            <a:off x="6546338" y="3711884"/>
            <a:ext cx="1303911" cy="5931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ysClr val="windowText" lastClr="000000"/>
                </a:solidFill>
                <a:latin typeface="Titillium Web" panose="020B0604020202020204" charset="0"/>
              </a:rPr>
              <a:t>.15</a:t>
            </a:r>
          </a:p>
        </p:txBody>
      </p:sp>
      <p:sp>
        <p:nvSpPr>
          <p:cNvPr id="32" name="Rectangle 31">
            <a:extLst>
              <a:ext uri="{FF2B5EF4-FFF2-40B4-BE49-F238E27FC236}">
                <a16:creationId xmlns:a16="http://schemas.microsoft.com/office/drawing/2014/main" id="{076208A9-3B18-4CA4-964F-A4F98FC3B318}"/>
              </a:ext>
            </a:extLst>
          </p:cNvPr>
          <p:cNvSpPr/>
          <p:nvPr/>
        </p:nvSpPr>
        <p:spPr>
          <a:xfrm>
            <a:off x="669247" y="3752736"/>
            <a:ext cx="7352505" cy="42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4">
                    <a:lumMod val="75000"/>
                  </a:schemeClr>
                </a:solidFill>
                <a:latin typeface="Titillium Web" panose="020B0604020202020204" charset="0"/>
              </a:rPr>
              <a:t>Multiply through</a:t>
            </a:r>
          </a:p>
        </p:txBody>
      </p:sp>
      <p:sp>
        <p:nvSpPr>
          <p:cNvPr id="33" name="Rectangle 32">
            <a:extLst>
              <a:ext uri="{FF2B5EF4-FFF2-40B4-BE49-F238E27FC236}">
                <a16:creationId xmlns:a16="http://schemas.microsoft.com/office/drawing/2014/main" id="{795759F6-695A-485E-93B8-1684498AD0F2}"/>
              </a:ext>
            </a:extLst>
          </p:cNvPr>
          <p:cNvSpPr/>
          <p:nvPr/>
        </p:nvSpPr>
        <p:spPr>
          <a:xfrm>
            <a:off x="7850249" y="3560763"/>
            <a:ext cx="1310435" cy="42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lumMod val="75000"/>
                  </a:schemeClr>
                </a:solidFill>
                <a:latin typeface="Titillium Web" panose="020B0604020202020204" charset="0"/>
              </a:rPr>
              <a:t>Sum</a:t>
            </a:r>
          </a:p>
        </p:txBody>
      </p:sp>
      <p:sp>
        <p:nvSpPr>
          <p:cNvPr id="34" name="Rectangle 33">
            <a:extLst>
              <a:ext uri="{FF2B5EF4-FFF2-40B4-BE49-F238E27FC236}">
                <a16:creationId xmlns:a16="http://schemas.microsoft.com/office/drawing/2014/main" id="{BBE3BAEB-EE8F-4705-A2B4-009265B166FC}"/>
              </a:ext>
            </a:extLst>
          </p:cNvPr>
          <p:cNvSpPr/>
          <p:nvPr/>
        </p:nvSpPr>
        <p:spPr>
          <a:xfrm>
            <a:off x="3840658" y="3760356"/>
            <a:ext cx="4181094" cy="42979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F2E2CA2-804C-423D-AC72-25F5047A9676}"/>
              </a:ext>
            </a:extLst>
          </p:cNvPr>
          <p:cNvSpPr/>
          <p:nvPr/>
        </p:nvSpPr>
        <p:spPr>
          <a:xfrm>
            <a:off x="669247" y="3204653"/>
            <a:ext cx="7352505" cy="42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lumMod val="75000"/>
                  </a:schemeClr>
                </a:solidFill>
                <a:latin typeface="Titillium Web" panose="020B0604020202020204" charset="0"/>
              </a:rPr>
              <a:t>How important is the outcome?</a:t>
            </a:r>
          </a:p>
        </p:txBody>
      </p:sp>
      <p:sp>
        <p:nvSpPr>
          <p:cNvPr id="36" name="Rectangle 35">
            <a:extLst>
              <a:ext uri="{FF2B5EF4-FFF2-40B4-BE49-F238E27FC236}">
                <a16:creationId xmlns:a16="http://schemas.microsoft.com/office/drawing/2014/main" id="{E7B310D3-7CEF-4808-B4E3-2114C81F5E03}"/>
              </a:ext>
            </a:extLst>
          </p:cNvPr>
          <p:cNvSpPr/>
          <p:nvPr/>
        </p:nvSpPr>
        <p:spPr>
          <a:xfrm>
            <a:off x="669248" y="2656570"/>
            <a:ext cx="7352505" cy="42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5">
                    <a:lumMod val="50000"/>
                  </a:schemeClr>
                </a:solidFill>
                <a:latin typeface="Titillium Web" panose="020B0604020202020204" charset="0"/>
              </a:rPr>
              <a:t>Did the outcome occur?</a:t>
            </a:r>
          </a:p>
        </p:txBody>
      </p:sp>
      <p:sp>
        <p:nvSpPr>
          <p:cNvPr id="37" name="Oval 36">
            <a:extLst>
              <a:ext uri="{FF2B5EF4-FFF2-40B4-BE49-F238E27FC236}">
                <a16:creationId xmlns:a16="http://schemas.microsoft.com/office/drawing/2014/main" id="{49D3DFB5-9528-4E24-AEB2-26CA238366B0}"/>
              </a:ext>
            </a:extLst>
          </p:cNvPr>
          <p:cNvSpPr/>
          <p:nvPr/>
        </p:nvSpPr>
        <p:spPr>
          <a:xfrm>
            <a:off x="4031157" y="2609662"/>
            <a:ext cx="1136951" cy="1087753"/>
          </a:xfrm>
          <a:prstGeom prst="ellipse">
            <a:avLst/>
          </a:prstGeom>
          <a:noFill/>
          <a:ln w="57150">
            <a:solidFill>
              <a:schemeClr val="accent4"/>
            </a:solidFill>
            <a:prstDash val="solid"/>
            <a:extLst>
              <a:ext uri="{C807C97D-BFC1-408E-A445-0C87EB9F89A2}">
                <ask:lineSketchStyleProps xmlns="" xmlns:ask="http://schemas.microsoft.com/office/drawing/2018/sketchyshapes" sd="1219033472">
                  <a:custGeom>
                    <a:avLst/>
                    <a:gdLst>
                      <a:gd name="connsiteX0" fmla="*/ 0 w 1136951"/>
                      <a:gd name="connsiteY0" fmla="*/ 543877 h 1087753"/>
                      <a:gd name="connsiteX1" fmla="*/ 568476 w 1136951"/>
                      <a:gd name="connsiteY1" fmla="*/ 0 h 1087753"/>
                      <a:gd name="connsiteX2" fmla="*/ 1136952 w 1136951"/>
                      <a:gd name="connsiteY2" fmla="*/ 543877 h 1087753"/>
                      <a:gd name="connsiteX3" fmla="*/ 568476 w 1136951"/>
                      <a:gd name="connsiteY3" fmla="*/ 1087754 h 1087753"/>
                      <a:gd name="connsiteX4" fmla="*/ 0 w 1136951"/>
                      <a:gd name="connsiteY4" fmla="*/ 543877 h 1087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951" h="1087753" extrusionOk="0">
                        <a:moveTo>
                          <a:pt x="0" y="543877"/>
                        </a:moveTo>
                        <a:cubicBezTo>
                          <a:pt x="-65249" y="203255"/>
                          <a:pt x="206892" y="17874"/>
                          <a:pt x="568476" y="0"/>
                        </a:cubicBezTo>
                        <a:cubicBezTo>
                          <a:pt x="940350" y="12192"/>
                          <a:pt x="1067011" y="245726"/>
                          <a:pt x="1136952" y="543877"/>
                        </a:cubicBezTo>
                        <a:cubicBezTo>
                          <a:pt x="1106609" y="873883"/>
                          <a:pt x="875246" y="1127502"/>
                          <a:pt x="568476" y="1087754"/>
                        </a:cubicBezTo>
                        <a:cubicBezTo>
                          <a:pt x="242180" y="1081005"/>
                          <a:pt x="29387" y="858294"/>
                          <a:pt x="0" y="54387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ication Sign 37">
            <a:extLst>
              <a:ext uri="{FF2B5EF4-FFF2-40B4-BE49-F238E27FC236}">
                <a16:creationId xmlns:a16="http://schemas.microsoft.com/office/drawing/2014/main" id="{0BB77472-24BD-416E-AE49-399F1917C95B}"/>
              </a:ext>
            </a:extLst>
          </p:cNvPr>
          <p:cNvSpPr/>
          <p:nvPr/>
        </p:nvSpPr>
        <p:spPr>
          <a:xfrm>
            <a:off x="4418515" y="2989575"/>
            <a:ext cx="312420" cy="275966"/>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E21B66B-2753-4A0A-8319-343207A13ECE}"/>
              </a:ext>
            </a:extLst>
          </p:cNvPr>
          <p:cNvSpPr/>
          <p:nvPr/>
        </p:nvSpPr>
        <p:spPr>
          <a:xfrm>
            <a:off x="669247" y="2629152"/>
            <a:ext cx="7352505" cy="42979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5">
                  <a:lumMod val="75000"/>
                </a:schemeClr>
              </a:solidFill>
              <a:latin typeface="Titillium Web" panose="020B0604020202020204" charset="0"/>
            </a:endParaRPr>
          </a:p>
        </p:txBody>
      </p:sp>
      <p:sp>
        <p:nvSpPr>
          <p:cNvPr id="40" name="Rectangle 39">
            <a:extLst>
              <a:ext uri="{FF2B5EF4-FFF2-40B4-BE49-F238E27FC236}">
                <a16:creationId xmlns:a16="http://schemas.microsoft.com/office/drawing/2014/main" id="{98535EFF-BB84-4BC9-B969-25736F263889}"/>
              </a:ext>
            </a:extLst>
          </p:cNvPr>
          <p:cNvSpPr/>
          <p:nvPr/>
        </p:nvSpPr>
        <p:spPr>
          <a:xfrm>
            <a:off x="669247" y="3185110"/>
            <a:ext cx="7352505" cy="429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5">
                  <a:lumMod val="50000"/>
                </a:schemeClr>
              </a:solidFill>
              <a:latin typeface="Titillium Web" panose="020B0604020202020204" charset="0"/>
            </a:endParaRPr>
          </a:p>
        </p:txBody>
      </p:sp>
      <p:sp>
        <p:nvSpPr>
          <p:cNvPr id="42" name="Rectangle 41">
            <a:extLst>
              <a:ext uri="{FF2B5EF4-FFF2-40B4-BE49-F238E27FC236}">
                <a16:creationId xmlns:a16="http://schemas.microsoft.com/office/drawing/2014/main" id="{A7F75EC9-D762-4923-B76B-84D996B22A49}"/>
              </a:ext>
            </a:extLst>
          </p:cNvPr>
          <p:cNvSpPr/>
          <p:nvPr/>
        </p:nvSpPr>
        <p:spPr>
          <a:xfrm>
            <a:off x="7854709" y="3908926"/>
            <a:ext cx="1310435" cy="42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lumMod val="75000"/>
                  </a:schemeClr>
                </a:solidFill>
                <a:latin typeface="Titillium Web" panose="020B0604020202020204" charset="0"/>
              </a:rPr>
              <a:t>= 0.8</a:t>
            </a:r>
          </a:p>
        </p:txBody>
      </p:sp>
      <p:sp>
        <p:nvSpPr>
          <p:cNvPr id="43" name="Text Placeholder 2">
            <a:extLst>
              <a:ext uri="{FF2B5EF4-FFF2-40B4-BE49-F238E27FC236}">
                <a16:creationId xmlns:a16="http://schemas.microsoft.com/office/drawing/2014/main" id="{F0FD1C9A-5F11-4550-9D46-861BA02485F0}"/>
              </a:ext>
            </a:extLst>
          </p:cNvPr>
          <p:cNvSpPr txBox="1">
            <a:spLocks/>
          </p:cNvSpPr>
          <p:nvPr/>
        </p:nvSpPr>
        <p:spPr>
          <a:xfrm>
            <a:off x="486307" y="1601351"/>
            <a:ext cx="3053807" cy="3148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tillium Web" panose="020B0604020202020204" charset="0"/>
                <a:ea typeface="Titillium Web"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1800" b="1" dirty="0"/>
              <a:t>Hypothetical Participant</a:t>
            </a:r>
          </a:p>
        </p:txBody>
      </p:sp>
      <p:sp>
        <p:nvSpPr>
          <p:cNvPr id="44" name="Rectangle 43">
            <a:extLst>
              <a:ext uri="{FF2B5EF4-FFF2-40B4-BE49-F238E27FC236}">
                <a16:creationId xmlns:a16="http://schemas.microsoft.com/office/drawing/2014/main" id="{71A2241A-C4FB-47FC-ACB1-999FD46FD8C8}"/>
              </a:ext>
            </a:extLst>
          </p:cNvPr>
          <p:cNvSpPr/>
          <p:nvPr/>
        </p:nvSpPr>
        <p:spPr>
          <a:xfrm>
            <a:off x="669247" y="3746884"/>
            <a:ext cx="7352505" cy="4297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accent4">
                  <a:lumMod val="75000"/>
                </a:schemeClr>
              </a:solidFill>
              <a:latin typeface="Titillium Web" panose="020B0604020202020204" charset="0"/>
            </a:endParaRPr>
          </a:p>
        </p:txBody>
      </p:sp>
      <p:sp>
        <p:nvSpPr>
          <p:cNvPr id="41" name="TextBox 40">
            <a:extLst>
              <a:ext uri="{FF2B5EF4-FFF2-40B4-BE49-F238E27FC236}">
                <a16:creationId xmlns:a16="http://schemas.microsoft.com/office/drawing/2014/main" id="{EC428689-C5D5-438E-9F3A-665E244579BC}"/>
              </a:ext>
            </a:extLst>
          </p:cNvPr>
          <p:cNvSpPr txBox="1"/>
          <p:nvPr/>
        </p:nvSpPr>
        <p:spPr>
          <a:xfrm>
            <a:off x="0" y="4897279"/>
            <a:ext cx="6876893" cy="246221"/>
          </a:xfrm>
          <a:prstGeom prst="rect">
            <a:avLst/>
          </a:prstGeom>
          <a:noFill/>
        </p:spPr>
        <p:txBody>
          <a:bodyPr wrap="square" rtlCol="0">
            <a:spAutoFit/>
          </a:bodyPr>
          <a:lstStyle/>
          <a:p>
            <a:r>
              <a:rPr lang="en-US" sz="1000" dirty="0">
                <a:solidFill>
                  <a:schemeClr val="tx1">
                    <a:lumMod val="85000"/>
                    <a:lumOff val="15000"/>
                  </a:schemeClr>
                </a:solidFill>
              </a:rPr>
              <a:t>Approach adapted from Ahmad et al.’s approach for meta-analyses; Ahmad Y et al. </a:t>
            </a:r>
            <a:r>
              <a:rPr lang="en-US" sz="1000" i="1" dirty="0">
                <a:solidFill>
                  <a:schemeClr val="tx1">
                    <a:lumMod val="85000"/>
                    <a:lumOff val="15000"/>
                  </a:schemeClr>
                </a:solidFill>
              </a:rPr>
              <a:t>Int J </a:t>
            </a:r>
            <a:r>
              <a:rPr lang="en-US" sz="1000" i="1" dirty="0" err="1">
                <a:solidFill>
                  <a:schemeClr val="tx1">
                    <a:lumMod val="85000"/>
                    <a:lumOff val="15000"/>
                  </a:schemeClr>
                </a:solidFill>
              </a:rPr>
              <a:t>Cardiol</a:t>
            </a:r>
            <a:r>
              <a:rPr lang="en-US" sz="1000" i="1" dirty="0">
                <a:solidFill>
                  <a:schemeClr val="tx1">
                    <a:lumMod val="85000"/>
                    <a:lumOff val="15000"/>
                  </a:schemeClr>
                </a:solidFill>
              </a:rPr>
              <a:t>.</a:t>
            </a:r>
            <a:r>
              <a:rPr lang="en-US" sz="1000" dirty="0">
                <a:solidFill>
                  <a:schemeClr val="tx1">
                    <a:lumMod val="85000"/>
                    <a:lumOff val="15000"/>
                  </a:schemeClr>
                </a:solidFill>
              </a:rPr>
              <a:t> 2015 </a:t>
            </a:r>
          </a:p>
        </p:txBody>
      </p:sp>
    </p:spTree>
    <p:extLst>
      <p:ext uri="{BB962C8B-B14F-4D97-AF65-F5344CB8AC3E}">
        <p14:creationId xmlns:p14="http://schemas.microsoft.com/office/powerpoint/2010/main" val="61357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4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3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2"/>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2" grpId="1" animBg="1"/>
      <p:bldP spid="33" grpId="0"/>
      <p:bldP spid="34" grpId="0" animBg="1"/>
      <p:bldP spid="35" grpId="0"/>
      <p:bldP spid="36" grpId="0" animBg="1"/>
      <p:bldP spid="37" grpId="0" animBg="1"/>
      <p:bldP spid="37" grpId="1" animBg="1"/>
      <p:bldP spid="38" grpId="0" animBg="1"/>
      <p:bldP spid="38" grpId="1" animBg="1"/>
      <p:bldP spid="39" grpId="0" animBg="1"/>
      <p:bldP spid="39" grpId="1" animBg="1"/>
      <p:bldP spid="40" grpId="0" animBg="1"/>
      <p:bldP spid="40" grpId="1" animBg="1"/>
      <p:bldP spid="42" grpId="0"/>
      <p:bldP spid="43" grpId="0"/>
      <p:bldP spid="44" grpId="0" animBg="1"/>
      <p:bldP spid="4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63BA-67D9-4813-95FB-D4B127842266}"/>
              </a:ext>
            </a:extLst>
          </p:cNvPr>
          <p:cNvSpPr>
            <a:spLocks noGrp="1"/>
          </p:cNvSpPr>
          <p:nvPr>
            <p:ph type="title"/>
          </p:nvPr>
        </p:nvSpPr>
        <p:spPr/>
        <p:txBody>
          <a:bodyPr/>
          <a:lstStyle/>
          <a:p>
            <a:r>
              <a:rPr lang="en-US" dirty="0"/>
              <a:t>What did</a:t>
            </a:r>
            <a:br>
              <a:rPr lang="en-US" dirty="0"/>
            </a:br>
            <a:r>
              <a:rPr lang="en-US" dirty="0">
                <a:solidFill>
                  <a:schemeClr val="accent3"/>
                </a:solidFill>
              </a:rPr>
              <a:t>we do?</a:t>
            </a:r>
            <a:endParaRPr lang="en-US" dirty="0"/>
          </a:p>
        </p:txBody>
      </p:sp>
      <p:sp>
        <p:nvSpPr>
          <p:cNvPr id="3" name="Slide Number Placeholder 2">
            <a:extLst>
              <a:ext uri="{FF2B5EF4-FFF2-40B4-BE49-F238E27FC236}">
                <a16:creationId xmlns:a16="http://schemas.microsoft.com/office/drawing/2014/main" id="{1445D23F-1DAE-4CC4-9226-348CD1546D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graphicFrame>
        <p:nvGraphicFramePr>
          <p:cNvPr id="4" name="Table 3">
            <a:extLst>
              <a:ext uri="{FF2B5EF4-FFF2-40B4-BE49-F238E27FC236}">
                <a16:creationId xmlns:a16="http://schemas.microsoft.com/office/drawing/2014/main" id="{3372DF4E-A2AF-483C-8DAF-85108ECFE2CB}"/>
              </a:ext>
            </a:extLst>
          </p:cNvPr>
          <p:cNvGraphicFramePr>
            <a:graphicFrameLocks noGrp="1"/>
          </p:cNvGraphicFramePr>
          <p:nvPr>
            <p:extLst>
              <p:ext uri="{D42A27DB-BD31-4B8C-83A1-F6EECF244321}">
                <p14:modId xmlns:p14="http://schemas.microsoft.com/office/powerpoint/2010/main" val="2257079798"/>
              </p:ext>
            </p:extLst>
          </p:nvPr>
        </p:nvGraphicFramePr>
        <p:xfrm>
          <a:off x="844425" y="1892084"/>
          <a:ext cx="6514704" cy="2575764"/>
        </p:xfrm>
        <a:graphic>
          <a:graphicData uri="http://schemas.openxmlformats.org/drawingml/2006/table">
            <a:tbl>
              <a:tblPr firstRow="1" bandRow="1">
                <a:tableStyleId>{7E9639D4-E3E2-4D34-9284-5A2195B3D0D7}</a:tableStyleId>
              </a:tblPr>
              <a:tblGrid>
                <a:gridCol w="2171568">
                  <a:extLst>
                    <a:ext uri="{9D8B030D-6E8A-4147-A177-3AD203B41FA5}">
                      <a16:colId xmlns:a16="http://schemas.microsoft.com/office/drawing/2014/main" val="1241962891"/>
                    </a:ext>
                  </a:extLst>
                </a:gridCol>
                <a:gridCol w="2171568">
                  <a:extLst>
                    <a:ext uri="{9D8B030D-6E8A-4147-A177-3AD203B41FA5}">
                      <a16:colId xmlns:a16="http://schemas.microsoft.com/office/drawing/2014/main" val="3859801194"/>
                    </a:ext>
                  </a:extLst>
                </a:gridCol>
                <a:gridCol w="2171568">
                  <a:extLst>
                    <a:ext uri="{9D8B030D-6E8A-4147-A177-3AD203B41FA5}">
                      <a16:colId xmlns:a16="http://schemas.microsoft.com/office/drawing/2014/main" val="2533820183"/>
                    </a:ext>
                  </a:extLst>
                </a:gridCol>
              </a:tblGrid>
              <a:tr h="488738">
                <a:tc>
                  <a:txBody>
                    <a:bodyPr/>
                    <a:lstStyle/>
                    <a:p>
                      <a:pPr algn="ctr"/>
                      <a:r>
                        <a:rPr lang="en-US" sz="1600" dirty="0"/>
                        <a:t>Participant Number</a:t>
                      </a:r>
                      <a:endParaRPr lang="en-US" sz="1600" dirty="0">
                        <a:latin typeface="Titillium Web" panose="020B0604020202020204" charset="0"/>
                      </a:endParaRPr>
                    </a:p>
                  </a:txBody>
                  <a:tcPr marL="68580" marR="68580" marT="34290" marB="34290" anchor="ctr"/>
                </a:tc>
                <a:tc>
                  <a:txBody>
                    <a:bodyPr/>
                    <a:lstStyle/>
                    <a:p>
                      <a:pPr algn="ctr"/>
                      <a:r>
                        <a:rPr lang="en-US" sz="1600" dirty="0"/>
                        <a:t>Weighted Outcome Score</a:t>
                      </a:r>
                      <a:endParaRPr lang="en-US" sz="1600" dirty="0">
                        <a:latin typeface="Titillium Web" panose="020B0604020202020204" charset="0"/>
                      </a:endParaRPr>
                    </a:p>
                  </a:txBody>
                  <a:tcPr marL="68580" marR="68580" marT="34290" marB="34290" anchor="ctr"/>
                </a:tc>
                <a:tc>
                  <a:txBody>
                    <a:bodyPr/>
                    <a:lstStyle/>
                    <a:p>
                      <a:pPr algn="ctr"/>
                      <a:r>
                        <a:rPr lang="en-US" sz="1600" dirty="0"/>
                        <a:t>Treatment Arm</a:t>
                      </a:r>
                      <a:endParaRPr lang="en-US" sz="1600" dirty="0">
                        <a:latin typeface="Titillium Web" panose="020B0604020202020204" charset="0"/>
                      </a:endParaRPr>
                    </a:p>
                  </a:txBody>
                  <a:tcPr marL="68580" marR="68580" marT="34290" marB="34290" anchor="ctr"/>
                </a:tc>
                <a:extLst>
                  <a:ext uri="{0D108BD9-81ED-4DB2-BD59-A6C34878D82A}">
                    <a16:rowId xmlns:a16="http://schemas.microsoft.com/office/drawing/2014/main" val="2907116881"/>
                  </a:ext>
                </a:extLst>
              </a:tr>
              <a:tr h="336584">
                <a:tc>
                  <a:txBody>
                    <a:bodyPr/>
                    <a:lstStyle/>
                    <a:p>
                      <a:pPr algn="ctr"/>
                      <a:r>
                        <a:rPr lang="en-US" sz="1600" dirty="0"/>
                        <a:t>1</a:t>
                      </a:r>
                      <a:endParaRPr lang="en-US" sz="1600" b="1" dirty="0">
                        <a:latin typeface="Titillium Web" panose="020B0604020202020204" charset="0"/>
                      </a:endParaRPr>
                    </a:p>
                  </a:txBody>
                  <a:tcPr marL="68580" marR="68580" marT="34290" marB="34290"/>
                </a:tc>
                <a:tc>
                  <a:txBody>
                    <a:bodyPr/>
                    <a:lstStyle/>
                    <a:p>
                      <a:pPr algn="ctr"/>
                      <a:r>
                        <a:rPr lang="en-US" sz="1600" b="0" dirty="0">
                          <a:latin typeface="Titillium Web" panose="020B0604020202020204" charset="0"/>
                        </a:rPr>
                        <a:t>0.50</a:t>
                      </a:r>
                    </a:p>
                  </a:txBody>
                  <a:tcPr marL="68580" marR="68580" marT="34290" marB="34290"/>
                </a:tc>
                <a:tc>
                  <a:txBody>
                    <a:bodyPr/>
                    <a:lstStyle/>
                    <a:p>
                      <a:r>
                        <a:rPr lang="en-US" sz="1600" dirty="0"/>
                        <a:t>Tight Control</a:t>
                      </a:r>
                      <a:endParaRPr lang="en-US" sz="1600" b="1" dirty="0">
                        <a:latin typeface="Titillium Web" panose="020B0604020202020204" charset="0"/>
                      </a:endParaRPr>
                    </a:p>
                  </a:txBody>
                  <a:tcPr marL="68580" marR="68580" marT="34290" marB="34290"/>
                </a:tc>
                <a:extLst>
                  <a:ext uri="{0D108BD9-81ED-4DB2-BD59-A6C34878D82A}">
                    <a16:rowId xmlns:a16="http://schemas.microsoft.com/office/drawing/2014/main" val="2109564666"/>
                  </a:ext>
                </a:extLst>
              </a:tr>
              <a:tr h="336584">
                <a:tc>
                  <a:txBody>
                    <a:bodyPr/>
                    <a:lstStyle/>
                    <a:p>
                      <a:pPr algn="ctr"/>
                      <a:r>
                        <a:rPr lang="en-US" sz="1600" dirty="0"/>
                        <a:t>2</a:t>
                      </a:r>
                      <a:endParaRPr lang="en-US" sz="1600" b="1" dirty="0">
                        <a:latin typeface="Titillium Web" panose="020B0604020202020204" charset="0"/>
                      </a:endParaRPr>
                    </a:p>
                  </a:txBody>
                  <a:tcPr marL="68580" marR="68580" marT="34290" marB="34290"/>
                </a:tc>
                <a:tc>
                  <a:txBody>
                    <a:bodyPr/>
                    <a:lstStyle/>
                    <a:p>
                      <a:pPr algn="ctr"/>
                      <a:r>
                        <a:rPr lang="en-US" sz="1600" dirty="0"/>
                        <a:t>0.65</a:t>
                      </a:r>
                      <a:endParaRPr lang="en-US" sz="1600" b="1" dirty="0">
                        <a:latin typeface="Titillium Web" panose="020B0604020202020204" charset="0"/>
                      </a:endParaRPr>
                    </a:p>
                  </a:txBody>
                  <a:tcPr marL="68580" marR="68580" marT="34290" marB="34290"/>
                </a:tc>
                <a:tc>
                  <a:txBody>
                    <a:bodyPr/>
                    <a:lstStyle/>
                    <a:p>
                      <a:r>
                        <a:rPr lang="en-US" sz="1600" dirty="0"/>
                        <a:t>Tight Control</a:t>
                      </a:r>
                      <a:endParaRPr lang="en-US" sz="1600" b="1" dirty="0">
                        <a:latin typeface="Titillium Web" panose="020B0604020202020204" charset="0"/>
                      </a:endParaRPr>
                    </a:p>
                  </a:txBody>
                  <a:tcPr marL="68580" marR="68580" marT="34290" marB="34290"/>
                </a:tc>
                <a:extLst>
                  <a:ext uri="{0D108BD9-81ED-4DB2-BD59-A6C34878D82A}">
                    <a16:rowId xmlns:a16="http://schemas.microsoft.com/office/drawing/2014/main" val="1799770638"/>
                  </a:ext>
                </a:extLst>
              </a:tr>
              <a:tr h="336584">
                <a:tc>
                  <a:txBody>
                    <a:bodyPr/>
                    <a:lstStyle/>
                    <a:p>
                      <a:pPr algn="ctr"/>
                      <a:r>
                        <a:rPr lang="en-US" sz="1600" dirty="0"/>
                        <a:t>3</a:t>
                      </a:r>
                      <a:endParaRPr lang="en-US" sz="1600" b="1" dirty="0">
                        <a:latin typeface="Titillium Web" panose="020B0604020202020204" charset="0"/>
                      </a:endParaRPr>
                    </a:p>
                  </a:txBody>
                  <a:tcPr marL="68580" marR="68580" marT="34290" marB="34290"/>
                </a:tc>
                <a:tc>
                  <a:txBody>
                    <a:bodyPr/>
                    <a:lstStyle/>
                    <a:p>
                      <a:pPr algn="ctr"/>
                      <a:r>
                        <a:rPr lang="en-US" sz="1600" b="0" dirty="0">
                          <a:latin typeface="Titillium Web" panose="020B0604020202020204" charset="0"/>
                        </a:rPr>
                        <a:t>0.45</a:t>
                      </a:r>
                    </a:p>
                  </a:txBody>
                  <a:tcPr marL="68580" marR="68580" marT="34290" marB="34290"/>
                </a:tc>
                <a:tc>
                  <a:txBody>
                    <a:bodyPr/>
                    <a:lstStyle/>
                    <a:p>
                      <a:r>
                        <a:rPr lang="en-US" sz="1600" dirty="0"/>
                        <a:t>Less Tight Control</a:t>
                      </a:r>
                      <a:endParaRPr lang="en-US" sz="1600" b="1" dirty="0">
                        <a:latin typeface="Titillium Web" panose="020B0604020202020204" charset="0"/>
                      </a:endParaRPr>
                    </a:p>
                  </a:txBody>
                  <a:tcPr marL="68580" marR="68580" marT="34290" marB="34290"/>
                </a:tc>
                <a:extLst>
                  <a:ext uri="{0D108BD9-81ED-4DB2-BD59-A6C34878D82A}">
                    <a16:rowId xmlns:a16="http://schemas.microsoft.com/office/drawing/2014/main" val="112197285"/>
                  </a:ext>
                </a:extLst>
              </a:tr>
              <a:tr h="336584">
                <a:tc>
                  <a:txBody>
                    <a:bodyPr/>
                    <a:lstStyle/>
                    <a:p>
                      <a:pPr algn="ctr"/>
                      <a:r>
                        <a:rPr lang="en-US" sz="1600" dirty="0"/>
                        <a:t>4</a:t>
                      </a:r>
                      <a:endParaRPr lang="en-US" sz="1600" b="1" dirty="0">
                        <a:latin typeface="Titillium Web" panose="020B0604020202020204" charset="0"/>
                      </a:endParaRPr>
                    </a:p>
                  </a:txBody>
                  <a:tcPr marL="68580" marR="68580" marT="34290" marB="34290"/>
                </a:tc>
                <a:tc>
                  <a:txBody>
                    <a:bodyPr/>
                    <a:lstStyle/>
                    <a:p>
                      <a:pPr algn="ctr"/>
                      <a:r>
                        <a:rPr lang="en-US" sz="1600" b="0" dirty="0">
                          <a:latin typeface="Titillium Web" panose="020B0604020202020204" charset="0"/>
                        </a:rPr>
                        <a:t>0.90</a:t>
                      </a:r>
                    </a:p>
                  </a:txBody>
                  <a:tcPr marL="68580" marR="68580" marT="34290" marB="34290"/>
                </a:tc>
                <a:tc>
                  <a:txBody>
                    <a:bodyPr/>
                    <a:lstStyle/>
                    <a:p>
                      <a:r>
                        <a:rPr lang="en-US" sz="1600" dirty="0"/>
                        <a:t>Tight Control</a:t>
                      </a:r>
                      <a:endParaRPr lang="en-US" sz="1600" b="1" dirty="0">
                        <a:latin typeface="Titillium Web" panose="020B0604020202020204" charset="0"/>
                      </a:endParaRPr>
                    </a:p>
                  </a:txBody>
                  <a:tcPr marL="68580" marR="68580" marT="34290" marB="34290"/>
                </a:tc>
                <a:extLst>
                  <a:ext uri="{0D108BD9-81ED-4DB2-BD59-A6C34878D82A}">
                    <a16:rowId xmlns:a16="http://schemas.microsoft.com/office/drawing/2014/main" val="463865948"/>
                  </a:ext>
                </a:extLst>
              </a:tr>
              <a:tr h="336584">
                <a:tc>
                  <a:txBody>
                    <a:bodyPr/>
                    <a:lstStyle/>
                    <a:p>
                      <a:pPr algn="ctr"/>
                      <a:r>
                        <a:rPr lang="en-US" sz="1600" dirty="0"/>
                        <a:t>5</a:t>
                      </a:r>
                      <a:endParaRPr lang="en-US" sz="1600" b="1" dirty="0">
                        <a:latin typeface="Titillium Web" panose="020B0604020202020204" charset="0"/>
                      </a:endParaRPr>
                    </a:p>
                  </a:txBody>
                  <a:tcPr marL="68580" marR="68580" marT="34290" marB="34290"/>
                </a:tc>
                <a:tc>
                  <a:txBody>
                    <a:bodyPr/>
                    <a:lstStyle/>
                    <a:p>
                      <a:pPr algn="ctr"/>
                      <a:r>
                        <a:rPr lang="en-US" sz="1600" dirty="0"/>
                        <a:t>0.50</a:t>
                      </a:r>
                      <a:endParaRPr lang="en-US" sz="1600" b="0" dirty="0">
                        <a:latin typeface="Titillium Web" panose="020B0604020202020204" charset="0"/>
                      </a:endParaRPr>
                    </a:p>
                  </a:txBody>
                  <a:tcPr marL="68580" marR="68580" marT="34290" marB="34290"/>
                </a:tc>
                <a:tc>
                  <a:txBody>
                    <a:bodyPr/>
                    <a:lstStyle/>
                    <a:p>
                      <a:r>
                        <a:rPr lang="en-US" sz="1600" dirty="0"/>
                        <a:t>Less Tight Control</a:t>
                      </a:r>
                      <a:endParaRPr lang="en-US" sz="1600" b="1" dirty="0">
                        <a:latin typeface="Titillium Web" panose="020B0604020202020204" charset="0"/>
                      </a:endParaRPr>
                    </a:p>
                  </a:txBody>
                  <a:tcPr marL="68580" marR="68580" marT="34290" marB="34290"/>
                </a:tc>
                <a:extLst>
                  <a:ext uri="{0D108BD9-81ED-4DB2-BD59-A6C34878D82A}">
                    <a16:rowId xmlns:a16="http://schemas.microsoft.com/office/drawing/2014/main" val="2140390274"/>
                  </a:ext>
                </a:extLst>
              </a:tr>
              <a:tr h="336584">
                <a:tc>
                  <a:txBody>
                    <a:bodyPr/>
                    <a:lstStyle/>
                    <a:p>
                      <a:pPr algn="ctr"/>
                      <a:r>
                        <a:rPr lang="en-US" sz="1600" dirty="0"/>
                        <a:t>6</a:t>
                      </a:r>
                      <a:endParaRPr lang="en-US" sz="1600" b="1" dirty="0">
                        <a:latin typeface="Titillium Web" panose="020B0604020202020204" charset="0"/>
                      </a:endParaRPr>
                    </a:p>
                  </a:txBody>
                  <a:tcPr marL="68580" marR="68580" marT="34290" marB="34290"/>
                </a:tc>
                <a:tc>
                  <a:txBody>
                    <a:bodyPr/>
                    <a:lstStyle/>
                    <a:p>
                      <a:pPr algn="ctr"/>
                      <a:r>
                        <a:rPr lang="en-US" sz="1600" b="0" dirty="0">
                          <a:latin typeface="Titillium Web" panose="020B0604020202020204" charset="0"/>
                        </a:rPr>
                        <a:t>0.70</a:t>
                      </a:r>
                    </a:p>
                  </a:txBody>
                  <a:tcPr marL="68580" marR="68580" marT="34290" marB="34290"/>
                </a:tc>
                <a:tc>
                  <a:txBody>
                    <a:bodyPr/>
                    <a:lstStyle/>
                    <a:p>
                      <a:r>
                        <a:rPr lang="en-US" sz="1600" dirty="0"/>
                        <a:t>Less Tight Control</a:t>
                      </a:r>
                      <a:endParaRPr lang="en-US" sz="1600" b="1" dirty="0">
                        <a:latin typeface="Titillium Web" panose="020B0604020202020204" charset="0"/>
                      </a:endParaRPr>
                    </a:p>
                  </a:txBody>
                  <a:tcPr marL="68580" marR="68580" marT="34290" marB="34290"/>
                </a:tc>
                <a:extLst>
                  <a:ext uri="{0D108BD9-81ED-4DB2-BD59-A6C34878D82A}">
                    <a16:rowId xmlns:a16="http://schemas.microsoft.com/office/drawing/2014/main" val="2903526799"/>
                  </a:ext>
                </a:extLst>
              </a:tr>
            </a:tbl>
          </a:graphicData>
        </a:graphic>
      </p:graphicFrame>
      <p:sp>
        <p:nvSpPr>
          <p:cNvPr id="5" name="Rectangle 4">
            <a:extLst>
              <a:ext uri="{FF2B5EF4-FFF2-40B4-BE49-F238E27FC236}">
                <a16:creationId xmlns:a16="http://schemas.microsoft.com/office/drawing/2014/main" id="{FBFF6069-D81F-45F1-8D0B-E05D89121878}"/>
              </a:ext>
            </a:extLst>
          </p:cNvPr>
          <p:cNvSpPr/>
          <p:nvPr/>
        </p:nvSpPr>
        <p:spPr>
          <a:xfrm>
            <a:off x="844425" y="2463119"/>
            <a:ext cx="6507084" cy="656988"/>
          </a:xfrm>
          <a:prstGeom prst="rect">
            <a:avLst/>
          </a:prstGeom>
          <a:solidFill>
            <a:schemeClr val="accent1">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614351A6-7D59-4564-BDCF-9CACB036D232}"/>
              </a:ext>
            </a:extLst>
          </p:cNvPr>
          <p:cNvSpPr/>
          <p:nvPr/>
        </p:nvSpPr>
        <p:spPr>
          <a:xfrm>
            <a:off x="844425" y="3469839"/>
            <a:ext cx="6507084" cy="335757"/>
          </a:xfrm>
          <a:prstGeom prst="rect">
            <a:avLst/>
          </a:prstGeom>
          <a:solidFill>
            <a:schemeClr val="accent1">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D8DBE0CD-217B-45C9-8395-6B69BF2F4860}"/>
              </a:ext>
            </a:extLst>
          </p:cNvPr>
          <p:cNvSpPr/>
          <p:nvPr/>
        </p:nvSpPr>
        <p:spPr>
          <a:xfrm>
            <a:off x="844425" y="3799483"/>
            <a:ext cx="6507084" cy="656988"/>
          </a:xfrm>
          <a:prstGeom prst="rect">
            <a:avLst/>
          </a:prstGeom>
          <a:solidFill>
            <a:schemeClr val="accent5">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1880DC79-69BC-4106-9413-B7BBFB84964B}"/>
              </a:ext>
            </a:extLst>
          </p:cNvPr>
          <p:cNvSpPr/>
          <p:nvPr/>
        </p:nvSpPr>
        <p:spPr>
          <a:xfrm>
            <a:off x="844425" y="3128431"/>
            <a:ext cx="6507084" cy="335757"/>
          </a:xfrm>
          <a:prstGeom prst="rect">
            <a:avLst/>
          </a:prstGeom>
          <a:solidFill>
            <a:schemeClr val="accent5">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9" name="Group 8">
            <a:extLst>
              <a:ext uri="{FF2B5EF4-FFF2-40B4-BE49-F238E27FC236}">
                <a16:creationId xmlns:a16="http://schemas.microsoft.com/office/drawing/2014/main" id="{2BFB3DF4-5F4C-4FF9-990F-0D4DE68DE668}"/>
              </a:ext>
            </a:extLst>
          </p:cNvPr>
          <p:cNvGrpSpPr/>
          <p:nvPr/>
        </p:nvGrpSpPr>
        <p:grpSpPr>
          <a:xfrm>
            <a:off x="7351183" y="2577984"/>
            <a:ext cx="716210" cy="1036958"/>
            <a:chOff x="7390441" y="4017654"/>
            <a:chExt cx="954946" cy="1129246"/>
          </a:xfrm>
        </p:grpSpPr>
        <p:cxnSp>
          <p:nvCxnSpPr>
            <p:cNvPr id="10" name="Connector: Elbow 9">
              <a:extLst>
                <a:ext uri="{FF2B5EF4-FFF2-40B4-BE49-F238E27FC236}">
                  <a16:creationId xmlns:a16="http://schemas.microsoft.com/office/drawing/2014/main" id="{222F801D-1FB2-401A-AAA7-2D53830B1D6B}"/>
                </a:ext>
              </a:extLst>
            </p:cNvPr>
            <p:cNvCxnSpPr>
              <a:cxnSpLocks/>
            </p:cNvCxnSpPr>
            <p:nvPr/>
          </p:nvCxnSpPr>
          <p:spPr>
            <a:xfrm flipV="1">
              <a:off x="7390441" y="4422036"/>
              <a:ext cx="954946" cy="724864"/>
            </a:xfrm>
            <a:prstGeom prst="bentConnector3">
              <a:avLst>
                <a:gd name="adj1" fmla="val 50000"/>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F9810CAA-60FB-4867-9C56-60BCEA33BEC3}"/>
                </a:ext>
              </a:extLst>
            </p:cNvPr>
            <p:cNvCxnSpPr/>
            <p:nvPr/>
          </p:nvCxnSpPr>
          <p:spPr>
            <a:xfrm>
              <a:off x="7390441" y="4017654"/>
              <a:ext cx="954946" cy="392611"/>
            </a:xfrm>
            <a:prstGeom prst="bentConnector3">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BE5810-7B76-4613-A79D-8D33FDBC1D0C}"/>
                </a:ext>
              </a:extLst>
            </p:cNvPr>
            <p:cNvCxnSpPr>
              <a:cxnSpLocks/>
            </p:cNvCxnSpPr>
            <p:nvPr/>
          </p:nvCxnSpPr>
          <p:spPr>
            <a:xfrm>
              <a:off x="7391573" y="4413165"/>
              <a:ext cx="487099"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83C414C-A5E4-489F-8357-9896100C61FB}"/>
              </a:ext>
            </a:extLst>
          </p:cNvPr>
          <p:cNvGrpSpPr/>
          <p:nvPr/>
        </p:nvGrpSpPr>
        <p:grpSpPr>
          <a:xfrm flipV="1">
            <a:off x="7359129" y="3257173"/>
            <a:ext cx="813602" cy="1090458"/>
            <a:chOff x="8168967" y="1523318"/>
            <a:chExt cx="954946" cy="1129246"/>
          </a:xfrm>
        </p:grpSpPr>
        <p:cxnSp>
          <p:nvCxnSpPr>
            <p:cNvPr id="14" name="Connector: Elbow 13">
              <a:extLst>
                <a:ext uri="{FF2B5EF4-FFF2-40B4-BE49-F238E27FC236}">
                  <a16:creationId xmlns:a16="http://schemas.microsoft.com/office/drawing/2014/main" id="{B4255D2D-0702-47BC-AC59-71BAB99DFA07}"/>
                </a:ext>
              </a:extLst>
            </p:cNvPr>
            <p:cNvCxnSpPr>
              <a:cxnSpLocks/>
            </p:cNvCxnSpPr>
            <p:nvPr/>
          </p:nvCxnSpPr>
          <p:spPr>
            <a:xfrm flipV="1">
              <a:off x="8168967" y="1927700"/>
              <a:ext cx="954946" cy="724864"/>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8A51232-38D0-4DF2-9714-B6C710A776A5}"/>
                </a:ext>
              </a:extLst>
            </p:cNvPr>
            <p:cNvCxnSpPr>
              <a:cxnSpLocks/>
            </p:cNvCxnSpPr>
            <p:nvPr/>
          </p:nvCxnSpPr>
          <p:spPr>
            <a:xfrm>
              <a:off x="8168967" y="1523318"/>
              <a:ext cx="954946" cy="392611"/>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EA8799-EFB5-4A55-A684-60064B1C45EC}"/>
                </a:ext>
              </a:extLst>
            </p:cNvPr>
            <p:cNvCxnSpPr>
              <a:cxnSpLocks/>
            </p:cNvCxnSpPr>
            <p:nvPr/>
          </p:nvCxnSpPr>
          <p:spPr>
            <a:xfrm>
              <a:off x="8170099" y="1925179"/>
              <a:ext cx="487099"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BD573117-7A43-42CC-AE77-2D556D4D514A}"/>
              </a:ext>
            </a:extLst>
          </p:cNvPr>
          <p:cNvSpPr/>
          <p:nvPr/>
        </p:nvSpPr>
        <p:spPr>
          <a:xfrm>
            <a:off x="7765930" y="2733202"/>
            <a:ext cx="1310435" cy="42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latin typeface="Titillium Web" panose="020B0604020202020204" charset="0"/>
              </a:rPr>
              <a:t>Mean:</a:t>
            </a:r>
          </a:p>
          <a:p>
            <a:pPr algn="ctr"/>
            <a:r>
              <a:rPr lang="en-US" sz="1600" b="1" dirty="0">
                <a:solidFill>
                  <a:schemeClr val="accent1"/>
                </a:solidFill>
                <a:latin typeface="Titillium Web" panose="020B0604020202020204" charset="0"/>
              </a:rPr>
              <a:t>0.68</a:t>
            </a:r>
          </a:p>
        </p:txBody>
      </p:sp>
      <p:sp>
        <p:nvSpPr>
          <p:cNvPr id="18" name="Rectangle 17">
            <a:extLst>
              <a:ext uri="{FF2B5EF4-FFF2-40B4-BE49-F238E27FC236}">
                <a16:creationId xmlns:a16="http://schemas.microsoft.com/office/drawing/2014/main" id="{AF5E8A0F-9930-496E-9FD4-B262C9537F0A}"/>
              </a:ext>
            </a:extLst>
          </p:cNvPr>
          <p:cNvSpPr/>
          <p:nvPr/>
        </p:nvSpPr>
        <p:spPr>
          <a:xfrm>
            <a:off x="7904050" y="3732298"/>
            <a:ext cx="1310435" cy="42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5">
                    <a:lumMod val="50000"/>
                  </a:schemeClr>
                </a:solidFill>
                <a:latin typeface="Titillium Web" panose="020B0604020202020204" charset="0"/>
              </a:rPr>
              <a:t>Mean:</a:t>
            </a:r>
          </a:p>
          <a:p>
            <a:pPr algn="ctr"/>
            <a:r>
              <a:rPr lang="en-US" sz="1600" b="1" dirty="0">
                <a:solidFill>
                  <a:schemeClr val="accent5">
                    <a:lumMod val="50000"/>
                  </a:schemeClr>
                </a:solidFill>
                <a:latin typeface="Titillium Web" panose="020B0604020202020204" charset="0"/>
              </a:rPr>
              <a:t>0.53</a:t>
            </a:r>
          </a:p>
        </p:txBody>
      </p:sp>
    </p:spTree>
    <p:extLst>
      <p:ext uri="{BB962C8B-B14F-4D97-AF65-F5344CB8AC3E}">
        <p14:creationId xmlns:p14="http://schemas.microsoft.com/office/powerpoint/2010/main" val="29564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736320B-C394-4269-8DED-C34E97B1E73E}"/>
              </a:ext>
            </a:extLst>
          </p:cNvPr>
          <p:cNvGrpSpPr/>
          <p:nvPr/>
        </p:nvGrpSpPr>
        <p:grpSpPr>
          <a:xfrm>
            <a:off x="717320" y="955184"/>
            <a:ext cx="7565232" cy="3877163"/>
            <a:chOff x="664369" y="1179985"/>
            <a:chExt cx="7565232" cy="3877163"/>
          </a:xfrm>
        </p:grpSpPr>
        <p:graphicFrame>
          <p:nvGraphicFramePr>
            <p:cNvPr id="14" name="Chart 13">
              <a:extLst>
                <a:ext uri="{FF2B5EF4-FFF2-40B4-BE49-F238E27FC236}">
                  <a16:creationId xmlns:a16="http://schemas.microsoft.com/office/drawing/2014/main" id="{F1CAB1F3-81C5-4E3F-9D92-7596C70003D4}"/>
                </a:ext>
              </a:extLst>
            </p:cNvPr>
            <p:cNvGraphicFramePr>
              <a:graphicFrameLocks/>
            </p:cNvGraphicFramePr>
            <p:nvPr>
              <p:extLst>
                <p:ext uri="{D42A27DB-BD31-4B8C-83A1-F6EECF244321}">
                  <p14:modId xmlns:p14="http://schemas.microsoft.com/office/powerpoint/2010/main" val="3122471973"/>
                </p:ext>
              </p:extLst>
            </p:nvPr>
          </p:nvGraphicFramePr>
          <p:xfrm>
            <a:off x="664369" y="1179985"/>
            <a:ext cx="7565232" cy="387716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67E07CB8-F5EA-4708-951D-F95BE2694A10}"/>
                </a:ext>
              </a:extLst>
            </p:cNvPr>
            <p:cNvGrpSpPr/>
            <p:nvPr/>
          </p:nvGrpSpPr>
          <p:grpSpPr>
            <a:xfrm>
              <a:off x="5376862" y="1308543"/>
              <a:ext cx="2016920" cy="1871700"/>
              <a:chOff x="5376862" y="1513339"/>
              <a:chExt cx="2016920" cy="1766337"/>
            </a:xfrm>
          </p:grpSpPr>
          <p:sp>
            <p:nvSpPr>
              <p:cNvPr id="6" name="TextBox 5">
                <a:extLst>
                  <a:ext uri="{FF2B5EF4-FFF2-40B4-BE49-F238E27FC236}">
                    <a16:creationId xmlns:a16="http://schemas.microsoft.com/office/drawing/2014/main" id="{6CDD6980-AF5F-409A-857C-27EF28D9539D}"/>
                  </a:ext>
                </a:extLst>
              </p:cNvPr>
              <p:cNvSpPr txBox="1"/>
              <p:nvPr/>
            </p:nvSpPr>
            <p:spPr>
              <a:xfrm>
                <a:off x="5376862" y="2902089"/>
                <a:ext cx="190500" cy="377587"/>
              </a:xfrm>
              <a:prstGeom prst="rect">
                <a:avLst/>
              </a:prstGeom>
              <a:noFill/>
            </p:spPr>
            <p:txBody>
              <a:bodyPr wrap="square" rtlCol="0">
                <a:spAutoFit/>
              </a:bodyPr>
              <a:lstStyle/>
              <a:p>
                <a:pPr algn="ctr"/>
                <a:r>
                  <a:rPr lang="en-US" sz="2000" dirty="0"/>
                  <a:t>*</a:t>
                </a:r>
              </a:p>
            </p:txBody>
          </p:sp>
          <p:sp>
            <p:nvSpPr>
              <p:cNvPr id="7" name="TextBox 6">
                <a:extLst>
                  <a:ext uri="{FF2B5EF4-FFF2-40B4-BE49-F238E27FC236}">
                    <a16:creationId xmlns:a16="http://schemas.microsoft.com/office/drawing/2014/main" id="{D280AE09-0617-4154-9D3C-4516AE5254B3}"/>
                  </a:ext>
                </a:extLst>
              </p:cNvPr>
              <p:cNvSpPr txBox="1"/>
              <p:nvPr/>
            </p:nvSpPr>
            <p:spPr>
              <a:xfrm>
                <a:off x="6955632" y="1513339"/>
                <a:ext cx="438150" cy="377587"/>
              </a:xfrm>
              <a:prstGeom prst="rect">
                <a:avLst/>
              </a:prstGeom>
              <a:noFill/>
            </p:spPr>
            <p:txBody>
              <a:bodyPr wrap="square" rtlCol="0">
                <a:spAutoFit/>
              </a:bodyPr>
              <a:lstStyle/>
              <a:p>
                <a:pPr algn="ctr"/>
                <a:r>
                  <a:rPr lang="en-US" sz="2000" dirty="0"/>
                  <a:t>**</a:t>
                </a:r>
              </a:p>
            </p:txBody>
          </p:sp>
        </p:grpSp>
      </p:grpSp>
      <p:sp>
        <p:nvSpPr>
          <p:cNvPr id="2" name="Title 1">
            <a:extLst>
              <a:ext uri="{FF2B5EF4-FFF2-40B4-BE49-F238E27FC236}">
                <a16:creationId xmlns:a16="http://schemas.microsoft.com/office/drawing/2014/main" id="{20F0E53A-1612-4840-9CD8-7CA78AF9A7C5}"/>
              </a:ext>
            </a:extLst>
          </p:cNvPr>
          <p:cNvSpPr>
            <a:spLocks noGrp="1"/>
          </p:cNvSpPr>
          <p:nvPr>
            <p:ph type="title"/>
          </p:nvPr>
        </p:nvSpPr>
        <p:spPr/>
        <p:txBody>
          <a:bodyPr/>
          <a:lstStyle/>
          <a:p>
            <a:r>
              <a:rPr lang="en-US" dirty="0">
                <a:latin typeface="Titillium Web" panose="00000500000000000000" pitchFamily="2" charset="0"/>
              </a:rPr>
              <a:t>Results: Primary</a:t>
            </a:r>
          </a:p>
        </p:txBody>
      </p:sp>
      <p:sp>
        <p:nvSpPr>
          <p:cNvPr id="4" name="Slide Number Placeholder 3">
            <a:extLst>
              <a:ext uri="{FF2B5EF4-FFF2-40B4-BE49-F238E27FC236}">
                <a16:creationId xmlns:a16="http://schemas.microsoft.com/office/drawing/2014/main" id="{E418451D-67CC-4DC2-A2CF-6F1E5A3D9B90}"/>
              </a:ext>
            </a:extLst>
          </p:cNvPr>
          <p:cNvSpPr>
            <a:spLocks noGrp="1"/>
          </p:cNvSpPr>
          <p:nvPr>
            <p:ph type="sldNum" idx="12"/>
          </p:nvPr>
        </p:nvSpPr>
        <p:spPr/>
        <p:txBody>
          <a:bodyPr/>
          <a:lstStyle/>
          <a:p>
            <a:fld id="{00000000-1234-1234-1234-123412341234}" type="slidenum">
              <a:rPr lang="en" smtClean="0"/>
              <a:pPr/>
              <a:t>14</a:t>
            </a:fld>
            <a:endParaRPr lang="en" dirty="0"/>
          </a:p>
        </p:txBody>
      </p:sp>
      <p:sp>
        <p:nvSpPr>
          <p:cNvPr id="3" name="Rectangle 2">
            <a:extLst>
              <a:ext uri="{FF2B5EF4-FFF2-40B4-BE49-F238E27FC236}">
                <a16:creationId xmlns:a16="http://schemas.microsoft.com/office/drawing/2014/main" id="{315349B9-4CFB-47B7-9E50-B105DE32A191}"/>
              </a:ext>
            </a:extLst>
          </p:cNvPr>
          <p:cNvSpPr/>
          <p:nvPr/>
        </p:nvSpPr>
        <p:spPr>
          <a:xfrm>
            <a:off x="3145290" y="4211761"/>
            <a:ext cx="1453662" cy="289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595959"/>
                </a:solidFill>
                <a:latin typeface="Arial Nova Light" panose="020B0304020202020204" pitchFamily="34" charset="0"/>
              </a:rPr>
              <a:t>No Clear Priority</a:t>
            </a:r>
          </a:p>
        </p:txBody>
      </p:sp>
      <p:sp>
        <p:nvSpPr>
          <p:cNvPr id="11" name="Rectangle 10">
            <a:extLst>
              <a:ext uri="{FF2B5EF4-FFF2-40B4-BE49-F238E27FC236}">
                <a16:creationId xmlns:a16="http://schemas.microsoft.com/office/drawing/2014/main" id="{D8530350-7310-48DB-AECF-EFE0BDFB1164}"/>
              </a:ext>
            </a:extLst>
          </p:cNvPr>
          <p:cNvSpPr/>
          <p:nvPr/>
        </p:nvSpPr>
        <p:spPr>
          <a:xfrm>
            <a:off x="4702982" y="4211761"/>
            <a:ext cx="1697818" cy="289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595959"/>
                </a:solidFill>
                <a:latin typeface="Arial Nova Light" panose="020B0304020202020204" pitchFamily="34" charset="0"/>
              </a:rPr>
              <a:t>Avoid Early Delivery</a:t>
            </a:r>
          </a:p>
        </p:txBody>
      </p:sp>
      <p:sp>
        <p:nvSpPr>
          <p:cNvPr id="15" name="Rectangle 14">
            <a:extLst>
              <a:ext uri="{FF2B5EF4-FFF2-40B4-BE49-F238E27FC236}">
                <a16:creationId xmlns:a16="http://schemas.microsoft.com/office/drawing/2014/main" id="{49C4247D-E9CE-4F93-8197-0C57EF6554AF}"/>
              </a:ext>
            </a:extLst>
          </p:cNvPr>
          <p:cNvSpPr/>
          <p:nvPr/>
        </p:nvSpPr>
        <p:spPr>
          <a:xfrm>
            <a:off x="6504830" y="4211761"/>
            <a:ext cx="1697818" cy="289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595959"/>
                </a:solidFill>
                <a:latin typeface="Arial Nova Light" panose="020B0304020202020204" pitchFamily="34" charset="0"/>
              </a:rPr>
              <a:t>Minimize Medication</a:t>
            </a:r>
          </a:p>
        </p:txBody>
      </p:sp>
    </p:spTree>
    <p:extLst>
      <p:ext uri="{BB962C8B-B14F-4D97-AF65-F5344CB8AC3E}">
        <p14:creationId xmlns:p14="http://schemas.microsoft.com/office/powerpoint/2010/main" val="272738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AF557-1B54-40D9-8075-EF7F99A8799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2000"/>
                    </a14:imgEffect>
                    <a14:imgEffect>
                      <a14:brightnessContrast bright="9000" contrast="5000"/>
                    </a14:imgEffect>
                  </a14:imgLayer>
                </a14:imgProps>
              </a:ext>
            </a:extLst>
          </a:blip>
          <a:srcRect r="20982"/>
          <a:stretch/>
        </p:blipFill>
        <p:spPr>
          <a:xfrm>
            <a:off x="4010098" y="1053160"/>
            <a:ext cx="4248897" cy="3443015"/>
          </a:xfrm>
          <a:prstGeom prst="rect">
            <a:avLst/>
          </a:prstGeom>
        </p:spPr>
      </p:pic>
      <p:sp>
        <p:nvSpPr>
          <p:cNvPr id="4" name="Title 3">
            <a:extLst>
              <a:ext uri="{FF2B5EF4-FFF2-40B4-BE49-F238E27FC236}">
                <a16:creationId xmlns:a16="http://schemas.microsoft.com/office/drawing/2014/main" id="{A7074272-59E3-4085-9482-ECCD2B792739}"/>
              </a:ext>
            </a:extLst>
          </p:cNvPr>
          <p:cNvSpPr>
            <a:spLocks noGrp="1"/>
          </p:cNvSpPr>
          <p:nvPr>
            <p:ph type="title"/>
          </p:nvPr>
        </p:nvSpPr>
        <p:spPr/>
        <p:txBody>
          <a:bodyPr/>
          <a:lstStyle/>
          <a:p>
            <a:r>
              <a:rPr lang="en-US" dirty="0"/>
              <a:t>Results: </a:t>
            </a:r>
            <a:br>
              <a:rPr lang="en-US" dirty="0"/>
            </a:br>
            <a:r>
              <a:rPr lang="en-US" dirty="0">
                <a:solidFill>
                  <a:schemeClr val="accent3"/>
                </a:solidFill>
              </a:rPr>
              <a:t>Threshold Analysis</a:t>
            </a:r>
          </a:p>
        </p:txBody>
      </p:sp>
      <p:pic>
        <p:nvPicPr>
          <p:cNvPr id="2" name="Picture 1">
            <a:extLst>
              <a:ext uri="{FF2B5EF4-FFF2-40B4-BE49-F238E27FC236}">
                <a16:creationId xmlns:a16="http://schemas.microsoft.com/office/drawing/2014/main" id="{3B57D6B7-21F7-4C55-BC7B-8A927B295F8F}"/>
              </a:ext>
            </a:extLst>
          </p:cNvPr>
          <p:cNvPicPr>
            <a:picLocks noChangeAspect="1"/>
          </p:cNvPicPr>
          <p:nvPr/>
        </p:nvPicPr>
        <p:blipFill rotWithShape="1">
          <a:blip r:embed="rId4"/>
          <a:srcRect l="79924" t="45891" b="36439"/>
          <a:stretch/>
        </p:blipFill>
        <p:spPr>
          <a:xfrm>
            <a:off x="6967624" y="3301726"/>
            <a:ext cx="1121765" cy="614031"/>
          </a:xfrm>
          <a:prstGeom prst="rect">
            <a:avLst/>
          </a:prstGeom>
          <a:solidFill>
            <a:schemeClr val="bg1"/>
          </a:solidFill>
        </p:spPr>
      </p:pic>
      <p:sp>
        <p:nvSpPr>
          <p:cNvPr id="16" name="Text Placeholder 18">
            <a:extLst>
              <a:ext uri="{FF2B5EF4-FFF2-40B4-BE49-F238E27FC236}">
                <a16:creationId xmlns:a16="http://schemas.microsoft.com/office/drawing/2014/main" id="{3DAB19C5-4E86-4D16-9FCB-374DE984F64A}"/>
              </a:ext>
            </a:extLst>
          </p:cNvPr>
          <p:cNvSpPr txBox="1">
            <a:spLocks/>
          </p:cNvSpPr>
          <p:nvPr/>
        </p:nvSpPr>
        <p:spPr>
          <a:xfrm>
            <a:off x="625691" y="1536600"/>
            <a:ext cx="3113025" cy="31485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en-US" sz="2000" dirty="0">
                <a:solidFill>
                  <a:schemeClr val="tx1">
                    <a:lumMod val="75000"/>
                    <a:lumOff val="25000"/>
                  </a:schemeClr>
                </a:solidFill>
                <a:latin typeface="Titillium Web" panose="00000500000000000000" pitchFamily="2" charset="0"/>
              </a:rPr>
              <a:t>For individuals who prioritize avoiding medication, ‘less-tight’ control yields better outcomes as long as avoiding medication makes up two fifths of the decision or more</a:t>
            </a:r>
          </a:p>
        </p:txBody>
      </p:sp>
      <p:grpSp>
        <p:nvGrpSpPr>
          <p:cNvPr id="9" name="Group 8">
            <a:extLst>
              <a:ext uri="{FF2B5EF4-FFF2-40B4-BE49-F238E27FC236}">
                <a16:creationId xmlns:a16="http://schemas.microsoft.com/office/drawing/2014/main" id="{4E82DF7F-ABAC-4365-AF7B-6663CF2A7829}"/>
              </a:ext>
            </a:extLst>
          </p:cNvPr>
          <p:cNvGrpSpPr/>
          <p:nvPr/>
        </p:nvGrpSpPr>
        <p:grpSpPr>
          <a:xfrm>
            <a:off x="-95250" y="1706574"/>
            <a:ext cx="9334500" cy="1730352"/>
            <a:chOff x="-132080" y="2683589"/>
            <a:chExt cx="12446000" cy="2307136"/>
          </a:xfrm>
          <a:solidFill>
            <a:schemeClr val="bg1">
              <a:lumMod val="95000"/>
            </a:schemeClr>
          </a:solidFill>
        </p:grpSpPr>
        <p:sp>
          <p:nvSpPr>
            <p:cNvPr id="10" name="Rectangle 9">
              <a:extLst>
                <a:ext uri="{FF2B5EF4-FFF2-40B4-BE49-F238E27FC236}">
                  <a16:creationId xmlns:a16="http://schemas.microsoft.com/office/drawing/2014/main" id="{FE779756-F353-4EB5-AC0C-AEAE854C6948}"/>
                </a:ext>
              </a:extLst>
            </p:cNvPr>
            <p:cNvSpPr/>
            <p:nvPr/>
          </p:nvSpPr>
          <p:spPr>
            <a:xfrm>
              <a:off x="-132080" y="2683589"/>
              <a:ext cx="12446000" cy="2307136"/>
            </a:xfrm>
            <a:prstGeom prst="rect">
              <a:avLst/>
            </a:prstGeom>
            <a:grpFill/>
            <a:ln w="1809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lumMod val="75000"/>
                    <a:lumOff val="25000"/>
                  </a:schemeClr>
                </a:solidFill>
                <a:latin typeface="Arial Nova Light" panose="020B0304020202020204" pitchFamily="34" charset="0"/>
              </a:endParaRPr>
            </a:p>
          </p:txBody>
        </p:sp>
        <p:sp>
          <p:nvSpPr>
            <p:cNvPr id="11" name="TextBox 10">
              <a:extLst>
                <a:ext uri="{FF2B5EF4-FFF2-40B4-BE49-F238E27FC236}">
                  <a16:creationId xmlns:a16="http://schemas.microsoft.com/office/drawing/2014/main" id="{3DE284C1-0913-4FD7-A765-E496E04672F7}"/>
                </a:ext>
              </a:extLst>
            </p:cNvPr>
            <p:cNvSpPr txBox="1"/>
            <p:nvPr/>
          </p:nvSpPr>
          <p:spPr>
            <a:xfrm>
              <a:off x="1198880" y="3144660"/>
              <a:ext cx="9784080" cy="1415772"/>
            </a:xfrm>
            <a:prstGeom prst="rect">
              <a:avLst/>
            </a:prstGeom>
            <a:grpFill/>
            <a:ln>
              <a:noFill/>
            </a:ln>
          </p:spPr>
          <p:txBody>
            <a:bodyPr wrap="square">
              <a:spAutoFit/>
            </a:bodyPr>
            <a:lstStyle/>
            <a:p>
              <a:pPr algn="ctr"/>
              <a:r>
                <a:rPr lang="en-US" sz="2100" dirty="0">
                  <a:solidFill>
                    <a:schemeClr val="tx1">
                      <a:lumMod val="75000"/>
                      <a:lumOff val="25000"/>
                    </a:schemeClr>
                  </a:solidFill>
                  <a:latin typeface="Arial Nova Light" panose="020B0304020202020204" pitchFamily="34" charset="0"/>
                </a:rPr>
                <a:t>Which treatment approach is best for any given person depends on which outcomes they </a:t>
              </a:r>
              <a:r>
                <a:rPr lang="en-US" sz="2100" dirty="0" err="1">
                  <a:solidFill>
                    <a:schemeClr val="tx1">
                      <a:lumMod val="75000"/>
                      <a:lumOff val="25000"/>
                    </a:schemeClr>
                  </a:solidFill>
                  <a:latin typeface="Arial Nova Light" panose="020B0304020202020204" pitchFamily="34" charset="0"/>
                </a:rPr>
                <a:t>prioritise</a:t>
              </a:r>
              <a:r>
                <a:rPr lang="en-US" sz="2100" dirty="0">
                  <a:solidFill>
                    <a:schemeClr val="tx1">
                      <a:lumMod val="75000"/>
                      <a:lumOff val="25000"/>
                    </a:schemeClr>
                  </a:solidFill>
                  <a:latin typeface="Arial Nova Light" panose="020B0304020202020204" pitchFamily="34" charset="0"/>
                </a:rPr>
                <a:t> and to what degree.</a:t>
              </a:r>
            </a:p>
          </p:txBody>
        </p:sp>
      </p:grpSp>
    </p:spTree>
    <p:extLst>
      <p:ext uri="{BB962C8B-B14F-4D97-AF65-F5344CB8AC3E}">
        <p14:creationId xmlns:p14="http://schemas.microsoft.com/office/powerpoint/2010/main" val="5052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9" presetClass="emph" presetSubtype="0" grpId="1" nodeType="withEffect">
                                  <p:stCondLst>
                                    <p:cond delay="0"/>
                                  </p:stCondLst>
                                  <p:childTnLst>
                                    <p:set>
                                      <p:cBhvr>
                                        <p:cTn id="12" dur="indefinite"/>
                                        <p:tgtEl>
                                          <p:spTgt spid="16">
                                            <p:txEl>
                                              <p:pRg st="0" end="0"/>
                                            </p:txEl>
                                          </p:spTgt>
                                        </p:tgtEl>
                                        <p:attrNameLst>
                                          <p:attrName>style.opacity</p:attrName>
                                        </p:attrNameLst>
                                      </p:cBhvr>
                                      <p:to>
                                        <p:strVal val="0.5"/>
                                      </p:to>
                                    </p:set>
                                    <p:animEffect filter="image" prLst="opacity: 0.5">
                                      <p:cBhvr rctx="IE">
                                        <p:cTn id="13" dur="indefinite"/>
                                        <p:tgtEl>
                                          <p:spTgt spid="16">
                                            <p:txEl>
                                              <p:pRg st="0" end="0"/>
                                            </p:txEl>
                                          </p:spTgt>
                                        </p:tgtEl>
                                      </p:cBhvr>
                                    </p:animEffect>
                                  </p:childTnLst>
                                </p:cTn>
                              </p:par>
                              <p:par>
                                <p:cTn id="14" presetID="9" presetClass="emph" presetSubtype="0" nodeType="withEffect">
                                  <p:stCondLst>
                                    <p:cond delay="0"/>
                                  </p:stCondLst>
                                  <p:childTnLst>
                                    <p:set>
                                      <p:cBhvr>
                                        <p:cTn id="15" dur="indefinite"/>
                                        <p:tgtEl>
                                          <p:spTgt spid="3"/>
                                        </p:tgtEl>
                                        <p:attrNameLst>
                                          <p:attrName>style.opacity</p:attrName>
                                        </p:attrNameLst>
                                      </p:cBhvr>
                                      <p:to>
                                        <p:strVal val="0.5"/>
                                      </p:to>
                                    </p:set>
                                    <p:animEffect filter="image" prLst="opacity: 0.5">
                                      <p:cBhvr rctx="IE">
                                        <p:cTn id="16" dur="indefinite"/>
                                        <p:tgtEl>
                                          <p:spTgt spid="3"/>
                                        </p:tgtEl>
                                      </p:cBhvr>
                                    </p:animEffect>
                                  </p:childTnLst>
                                </p:cTn>
                              </p:par>
                              <p:par>
                                <p:cTn id="17" presetID="9" presetClass="emph" presetSubtype="0" grpId="0" nodeType="withEffect">
                                  <p:stCondLst>
                                    <p:cond delay="0"/>
                                  </p:stCondLst>
                                  <p:childTnLst>
                                    <p:set>
                                      <p:cBhvr>
                                        <p:cTn id="18" dur="indefinite"/>
                                        <p:tgtEl>
                                          <p:spTgt spid="4"/>
                                        </p:tgtEl>
                                        <p:attrNameLst>
                                          <p:attrName>style.opacity</p:attrName>
                                        </p:attrNameLst>
                                      </p:cBhvr>
                                      <p:to>
                                        <p:strVal val="0.5"/>
                                      </p:to>
                                    </p:set>
                                    <p:animEffect filter="image" prLst="opacity: 0.5">
                                      <p:cBhvr rctx="IE">
                                        <p:cTn id="19" dur="indefinite"/>
                                        <p:tgtEl>
                                          <p:spTgt spid="4"/>
                                        </p:tgtEl>
                                      </p:cBhvr>
                                    </p:animEffect>
                                  </p:childTnLst>
                                </p:cTn>
                              </p:par>
                              <p:par>
                                <p:cTn id="20" presetID="9" presetClass="emph" presetSubtype="0" nodeType="withEffect">
                                  <p:stCondLst>
                                    <p:cond delay="0"/>
                                  </p:stCondLst>
                                  <p:childTnLst>
                                    <p:set>
                                      <p:cBhvr>
                                        <p:cTn id="21" dur="indefinite"/>
                                        <p:tgtEl>
                                          <p:spTgt spid="2"/>
                                        </p:tgtEl>
                                        <p:attrNameLst>
                                          <p:attrName>style.opacity</p:attrName>
                                        </p:attrNameLst>
                                      </p:cBhvr>
                                      <p:to>
                                        <p:strVal val="0.5"/>
                                      </p:to>
                                    </p:set>
                                    <p:animEffect filter="image" prLst="opacity: 0.5">
                                      <p:cBhvr rctx="IE">
                                        <p:cTn id="2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uiExpand="1" build="p"/>
      <p:bldP spid="16"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9D68-1F4F-437F-B67B-77650EE886DD}"/>
              </a:ext>
            </a:extLst>
          </p:cNvPr>
          <p:cNvSpPr>
            <a:spLocks noGrp="1"/>
          </p:cNvSpPr>
          <p:nvPr>
            <p:ph type="title"/>
          </p:nvPr>
        </p:nvSpPr>
        <p:spPr/>
        <p:txBody>
          <a:bodyPr/>
          <a:lstStyle/>
          <a:p>
            <a:r>
              <a:rPr lang="en-US" dirty="0"/>
              <a:t>Discussion:</a:t>
            </a:r>
            <a:br>
              <a:rPr lang="en-US" dirty="0"/>
            </a:br>
            <a:r>
              <a:rPr lang="en-US" dirty="0">
                <a:solidFill>
                  <a:schemeClr val="accent3"/>
                </a:solidFill>
              </a:rPr>
              <a:t>Strengths</a:t>
            </a:r>
          </a:p>
        </p:txBody>
      </p:sp>
      <p:sp>
        <p:nvSpPr>
          <p:cNvPr id="3" name="Text Placeholder 2">
            <a:extLst>
              <a:ext uri="{FF2B5EF4-FFF2-40B4-BE49-F238E27FC236}">
                <a16:creationId xmlns:a16="http://schemas.microsoft.com/office/drawing/2014/main" id="{3315891E-43C3-47A0-B18A-79F2882EE7C9}"/>
              </a:ext>
            </a:extLst>
          </p:cNvPr>
          <p:cNvSpPr>
            <a:spLocks noGrp="1"/>
          </p:cNvSpPr>
          <p:nvPr>
            <p:ph type="body" idx="1"/>
          </p:nvPr>
        </p:nvSpPr>
        <p:spPr>
          <a:xfrm>
            <a:off x="844425" y="1501657"/>
            <a:ext cx="5971500" cy="3148500"/>
          </a:xfrm>
        </p:spPr>
        <p:txBody>
          <a:bodyPr/>
          <a:lstStyle/>
          <a:p>
            <a:r>
              <a:rPr lang="en-US" dirty="0"/>
              <a:t>This is the first study in pregnancy to integrate patient value weights into individual-level trial data</a:t>
            </a:r>
          </a:p>
          <a:p>
            <a:r>
              <a:rPr lang="en-US" dirty="0"/>
              <a:t>Used patient weights and a patient-oriented composite</a:t>
            </a:r>
          </a:p>
          <a:p>
            <a:pPr lvl="1"/>
            <a:r>
              <a:rPr lang="en-US" dirty="0">
                <a:latin typeface="Titillium Web" panose="020B0604020202020204" charset="0"/>
              </a:rPr>
              <a:t>Allowed the inclusion of treatment requirements not just outcomes</a:t>
            </a:r>
          </a:p>
          <a:p>
            <a:r>
              <a:rPr lang="en-US" dirty="0"/>
              <a:t>Addresses issues with traditional composite endpoints and aids in interpretation</a:t>
            </a:r>
          </a:p>
          <a:p>
            <a:r>
              <a:rPr lang="en-US" dirty="0"/>
              <a:t>Relatively simple statistical analysis</a:t>
            </a:r>
          </a:p>
          <a:p>
            <a:r>
              <a:rPr lang="en-US" dirty="0"/>
              <a:t>Can accommodate covariates; robust; parametric test</a:t>
            </a:r>
          </a:p>
          <a:p>
            <a:endParaRPr lang="en-US" dirty="0"/>
          </a:p>
        </p:txBody>
      </p:sp>
      <p:sp>
        <p:nvSpPr>
          <p:cNvPr id="4" name="Slide Number Placeholder 3">
            <a:extLst>
              <a:ext uri="{FF2B5EF4-FFF2-40B4-BE49-F238E27FC236}">
                <a16:creationId xmlns:a16="http://schemas.microsoft.com/office/drawing/2014/main" id="{139D9A3B-FD3D-4120-B650-AF2901954C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grpSp>
        <p:nvGrpSpPr>
          <p:cNvPr id="5" name="Google Shape;579;p42">
            <a:extLst>
              <a:ext uri="{FF2B5EF4-FFF2-40B4-BE49-F238E27FC236}">
                <a16:creationId xmlns:a16="http://schemas.microsoft.com/office/drawing/2014/main" id="{E5573990-F2A3-4F3D-BF15-C033B12CEB66}"/>
              </a:ext>
            </a:extLst>
          </p:cNvPr>
          <p:cNvGrpSpPr/>
          <p:nvPr/>
        </p:nvGrpSpPr>
        <p:grpSpPr>
          <a:xfrm>
            <a:off x="7493589" y="623550"/>
            <a:ext cx="986995" cy="962775"/>
            <a:chOff x="576250" y="4319400"/>
            <a:chExt cx="442075" cy="442050"/>
          </a:xfrm>
        </p:grpSpPr>
        <p:sp>
          <p:nvSpPr>
            <p:cNvPr id="6" name="Google Shape;580;p42">
              <a:extLst>
                <a:ext uri="{FF2B5EF4-FFF2-40B4-BE49-F238E27FC236}">
                  <a16:creationId xmlns:a16="http://schemas.microsoft.com/office/drawing/2014/main" id="{AB7112FB-0365-4424-8673-3BA75ADB70A5}"/>
                </a:ext>
              </a:extLst>
            </p:cNvPr>
            <p:cNvSpPr/>
            <p:nvPr/>
          </p:nvSpPr>
          <p:spPr>
            <a:xfrm>
              <a:off x="576250" y="4319400"/>
              <a:ext cx="442075" cy="442050"/>
            </a:xfrm>
            <a:custGeom>
              <a:avLst/>
              <a:gdLst>
                <a:gd name="connsiteX0" fmla="*/ 286800 w 442075"/>
                <a:gd name="connsiteY0" fmla="*/ 432300 h 442050"/>
                <a:gd name="connsiteX1" fmla="*/ 286800 w 442075"/>
                <a:gd name="connsiteY1" fmla="*/ 303825 h 442050"/>
                <a:gd name="connsiteX2" fmla="*/ 410400 w 442075"/>
                <a:gd name="connsiteY2" fmla="*/ 180225 h 442050"/>
                <a:gd name="connsiteX3" fmla="*/ 410400 w 442075"/>
                <a:gd name="connsiteY3" fmla="*/ 180225 h 442050"/>
                <a:gd name="connsiteX4" fmla="*/ 414050 w 442075"/>
                <a:gd name="connsiteY4" fmla="*/ 176575 h 442050"/>
                <a:gd name="connsiteX5" fmla="*/ 417100 w 442075"/>
                <a:gd name="connsiteY5" fmla="*/ 171700 h 442050"/>
                <a:gd name="connsiteX6" fmla="*/ 420750 w 442075"/>
                <a:gd name="connsiteY6" fmla="*/ 166850 h 442050"/>
                <a:gd name="connsiteX7" fmla="*/ 423175 w 442075"/>
                <a:gd name="connsiteY7" fmla="*/ 161975 h 442050"/>
                <a:gd name="connsiteX8" fmla="*/ 428650 w 442075"/>
                <a:gd name="connsiteY8" fmla="*/ 151000 h 442050"/>
                <a:gd name="connsiteX9" fmla="*/ 432925 w 442075"/>
                <a:gd name="connsiteY9" fmla="*/ 138825 h 442050"/>
                <a:gd name="connsiteX10" fmla="*/ 435975 w 442075"/>
                <a:gd name="connsiteY10" fmla="*/ 126050 h 442050"/>
                <a:gd name="connsiteX11" fmla="*/ 439000 w 442075"/>
                <a:gd name="connsiteY11" fmla="*/ 112650 h 442050"/>
                <a:gd name="connsiteX12" fmla="*/ 440825 w 442075"/>
                <a:gd name="connsiteY12" fmla="*/ 99250 h 442050"/>
                <a:gd name="connsiteX13" fmla="*/ 441450 w 442075"/>
                <a:gd name="connsiteY13" fmla="*/ 85850 h 442050"/>
                <a:gd name="connsiteX14" fmla="*/ 442050 w 442075"/>
                <a:gd name="connsiteY14" fmla="*/ 72450 h 442050"/>
                <a:gd name="connsiteX15" fmla="*/ 442050 w 442075"/>
                <a:gd name="connsiteY15" fmla="*/ 60275 h 442050"/>
                <a:gd name="connsiteX16" fmla="*/ 441450 w 442075"/>
                <a:gd name="connsiteY16" fmla="*/ 48725 h 442050"/>
                <a:gd name="connsiteX17" fmla="*/ 440225 w 442075"/>
                <a:gd name="connsiteY17" fmla="*/ 37750 h 442050"/>
                <a:gd name="connsiteX18" fmla="*/ 438400 w 442075"/>
                <a:gd name="connsiteY18" fmla="*/ 28625 h 442050"/>
                <a:gd name="connsiteX19" fmla="*/ 436575 w 442075"/>
                <a:gd name="connsiteY19" fmla="*/ 20700 h 442050"/>
                <a:gd name="connsiteX20" fmla="*/ 434150 w 442075"/>
                <a:gd name="connsiteY20" fmla="*/ 14625 h 442050"/>
                <a:gd name="connsiteX21" fmla="*/ 432300 w 442075"/>
                <a:gd name="connsiteY21" fmla="*/ 12175 h 442050"/>
                <a:gd name="connsiteX22" fmla="*/ 431100 w 442075"/>
                <a:gd name="connsiteY22" fmla="*/ 10975 h 442050"/>
                <a:gd name="connsiteX23" fmla="*/ 431100 w 442075"/>
                <a:gd name="connsiteY23" fmla="*/ 10975 h 442050"/>
                <a:gd name="connsiteX24" fmla="*/ 429875 w 442075"/>
                <a:gd name="connsiteY24" fmla="*/ 9750 h 442050"/>
                <a:gd name="connsiteX25" fmla="*/ 427450 w 442075"/>
                <a:gd name="connsiteY25" fmla="*/ 7925 h 442050"/>
                <a:gd name="connsiteX26" fmla="*/ 421350 w 442075"/>
                <a:gd name="connsiteY26" fmla="*/ 5475 h 442050"/>
                <a:gd name="connsiteX27" fmla="*/ 413425 w 442075"/>
                <a:gd name="connsiteY27" fmla="*/ 3650 h 442050"/>
                <a:gd name="connsiteX28" fmla="*/ 404300 w 442075"/>
                <a:gd name="connsiteY28" fmla="*/ 1825 h 442050"/>
                <a:gd name="connsiteX29" fmla="*/ 393350 w 442075"/>
                <a:gd name="connsiteY29" fmla="*/ 625 h 442050"/>
                <a:gd name="connsiteX30" fmla="*/ 381775 w 442075"/>
                <a:gd name="connsiteY30" fmla="*/ 0 h 442050"/>
                <a:gd name="connsiteX31" fmla="*/ 369600 w 442075"/>
                <a:gd name="connsiteY31" fmla="*/ 0 h 442050"/>
                <a:gd name="connsiteX32" fmla="*/ 356200 w 442075"/>
                <a:gd name="connsiteY32" fmla="*/ 625 h 442050"/>
                <a:gd name="connsiteX33" fmla="*/ 342800 w 442075"/>
                <a:gd name="connsiteY33" fmla="*/ 1225 h 442050"/>
                <a:gd name="connsiteX34" fmla="*/ 329400 w 442075"/>
                <a:gd name="connsiteY34" fmla="*/ 3050 h 442050"/>
                <a:gd name="connsiteX35" fmla="*/ 316025 w 442075"/>
                <a:gd name="connsiteY35" fmla="*/ 6100 h 442050"/>
                <a:gd name="connsiteX36" fmla="*/ 303225 w 442075"/>
                <a:gd name="connsiteY36" fmla="*/ 9150 h 442050"/>
                <a:gd name="connsiteX37" fmla="*/ 291050 w 442075"/>
                <a:gd name="connsiteY37" fmla="*/ 13400 h 442050"/>
                <a:gd name="connsiteX38" fmla="*/ 280100 w 442075"/>
                <a:gd name="connsiteY38" fmla="*/ 18875 h 442050"/>
                <a:gd name="connsiteX39" fmla="*/ 274625 w 442075"/>
                <a:gd name="connsiteY39" fmla="*/ 21325 h 442050"/>
                <a:gd name="connsiteX40" fmla="*/ 270350 w 442075"/>
                <a:gd name="connsiteY40" fmla="*/ 24975 h 442050"/>
                <a:gd name="connsiteX41" fmla="*/ 265475 w 442075"/>
                <a:gd name="connsiteY41" fmla="*/ 28025 h 442050"/>
                <a:gd name="connsiteX42" fmla="*/ 261825 w 442075"/>
                <a:gd name="connsiteY42" fmla="*/ 31675 h 442050"/>
                <a:gd name="connsiteX43" fmla="*/ 138225 w 442075"/>
                <a:gd name="connsiteY43" fmla="*/ 155275 h 442050"/>
                <a:gd name="connsiteX44" fmla="*/ 9750 w 442075"/>
                <a:gd name="connsiteY44" fmla="*/ 155275 h 442050"/>
                <a:gd name="connsiteX45" fmla="*/ 9750 w 442075"/>
                <a:gd name="connsiteY45" fmla="*/ 155275 h 442050"/>
                <a:gd name="connsiteX46" fmla="*/ 6100 w 442075"/>
                <a:gd name="connsiteY46" fmla="*/ 155875 h 442050"/>
                <a:gd name="connsiteX47" fmla="*/ 3675 w 442075"/>
                <a:gd name="connsiteY47" fmla="*/ 156475 h 442050"/>
                <a:gd name="connsiteX48" fmla="*/ 1225 w 442075"/>
                <a:gd name="connsiteY48" fmla="*/ 157700 h 442050"/>
                <a:gd name="connsiteX49" fmla="*/ 0 w 442075"/>
                <a:gd name="connsiteY49" fmla="*/ 159525 h 442050"/>
                <a:gd name="connsiteX50" fmla="*/ 0 w 442075"/>
                <a:gd name="connsiteY50" fmla="*/ 161350 h 442050"/>
                <a:gd name="connsiteX51" fmla="*/ 625 w 442075"/>
                <a:gd name="connsiteY51" fmla="*/ 163800 h 442050"/>
                <a:gd name="connsiteX52" fmla="*/ 1850 w 442075"/>
                <a:gd name="connsiteY52" fmla="*/ 166225 h 442050"/>
                <a:gd name="connsiteX53" fmla="*/ 4275 w 442075"/>
                <a:gd name="connsiteY53" fmla="*/ 169275 h 442050"/>
                <a:gd name="connsiteX54" fmla="*/ 64550 w 442075"/>
                <a:gd name="connsiteY54" fmla="*/ 228950 h 442050"/>
                <a:gd name="connsiteX55" fmla="*/ 56625 w 442075"/>
                <a:gd name="connsiteY55" fmla="*/ 236850 h 442050"/>
                <a:gd name="connsiteX56" fmla="*/ 23750 w 442075"/>
                <a:gd name="connsiteY56" fmla="*/ 242950 h 442050"/>
                <a:gd name="connsiteX57" fmla="*/ 23750 w 442075"/>
                <a:gd name="connsiteY57" fmla="*/ 242950 h 442050"/>
                <a:gd name="connsiteX58" fmla="*/ 20100 w 442075"/>
                <a:gd name="connsiteY58" fmla="*/ 244175 h 442050"/>
                <a:gd name="connsiteX59" fmla="*/ 17050 w 442075"/>
                <a:gd name="connsiteY59" fmla="*/ 245375 h 442050"/>
                <a:gd name="connsiteX60" fmla="*/ 15225 w 442075"/>
                <a:gd name="connsiteY60" fmla="*/ 247825 h 442050"/>
                <a:gd name="connsiteX61" fmla="*/ 14025 w 442075"/>
                <a:gd name="connsiteY61" fmla="*/ 249650 h 442050"/>
                <a:gd name="connsiteX62" fmla="*/ 14025 w 442075"/>
                <a:gd name="connsiteY62" fmla="*/ 252075 h 442050"/>
                <a:gd name="connsiteX63" fmla="*/ 14625 w 442075"/>
                <a:gd name="connsiteY63" fmla="*/ 255125 h 442050"/>
                <a:gd name="connsiteX64" fmla="*/ 15850 w 442075"/>
                <a:gd name="connsiteY64" fmla="*/ 257550 h 442050"/>
                <a:gd name="connsiteX65" fmla="*/ 18275 w 442075"/>
                <a:gd name="connsiteY65" fmla="*/ 260600 h 442050"/>
                <a:gd name="connsiteX66" fmla="*/ 181450 w 442075"/>
                <a:gd name="connsiteY66" fmla="*/ 423775 h 442050"/>
                <a:gd name="connsiteX67" fmla="*/ 181450 w 442075"/>
                <a:gd name="connsiteY67" fmla="*/ 423775 h 442050"/>
                <a:gd name="connsiteX68" fmla="*/ 184500 w 442075"/>
                <a:gd name="connsiteY68" fmla="*/ 426225 h 442050"/>
                <a:gd name="connsiteX69" fmla="*/ 186925 w 442075"/>
                <a:gd name="connsiteY69" fmla="*/ 427425 h 442050"/>
                <a:gd name="connsiteX70" fmla="*/ 189975 w 442075"/>
                <a:gd name="connsiteY70" fmla="*/ 428050 h 442050"/>
                <a:gd name="connsiteX71" fmla="*/ 192425 w 442075"/>
                <a:gd name="connsiteY71" fmla="*/ 428050 h 442050"/>
                <a:gd name="connsiteX72" fmla="*/ 194250 w 442075"/>
                <a:gd name="connsiteY72" fmla="*/ 426825 h 442050"/>
                <a:gd name="connsiteX73" fmla="*/ 196675 w 442075"/>
                <a:gd name="connsiteY73" fmla="*/ 425000 h 442050"/>
                <a:gd name="connsiteX74" fmla="*/ 197900 w 442075"/>
                <a:gd name="connsiteY74" fmla="*/ 421950 h 442050"/>
                <a:gd name="connsiteX75" fmla="*/ 199125 w 442075"/>
                <a:gd name="connsiteY75" fmla="*/ 418300 h 442050"/>
                <a:gd name="connsiteX76" fmla="*/ 205200 w 442075"/>
                <a:gd name="connsiteY76" fmla="*/ 385425 h 442050"/>
                <a:gd name="connsiteX77" fmla="*/ 213125 w 442075"/>
                <a:gd name="connsiteY77" fmla="*/ 377500 h 442050"/>
                <a:gd name="connsiteX78" fmla="*/ 272775 w 442075"/>
                <a:gd name="connsiteY78" fmla="*/ 437775 h 442050"/>
                <a:gd name="connsiteX79" fmla="*/ 272775 w 442075"/>
                <a:gd name="connsiteY79" fmla="*/ 437775 h 442050"/>
                <a:gd name="connsiteX80" fmla="*/ 275825 w 442075"/>
                <a:gd name="connsiteY80" fmla="*/ 440225 h 442050"/>
                <a:gd name="connsiteX81" fmla="*/ 278275 w 442075"/>
                <a:gd name="connsiteY81" fmla="*/ 441450 h 442050"/>
                <a:gd name="connsiteX82" fmla="*/ 280700 w 442075"/>
                <a:gd name="connsiteY82" fmla="*/ 442050 h 442050"/>
                <a:gd name="connsiteX83" fmla="*/ 282525 w 442075"/>
                <a:gd name="connsiteY83" fmla="*/ 442050 h 442050"/>
                <a:gd name="connsiteX84" fmla="*/ 284350 w 442075"/>
                <a:gd name="connsiteY84" fmla="*/ 440825 h 442050"/>
                <a:gd name="connsiteX85" fmla="*/ 285575 w 442075"/>
                <a:gd name="connsiteY85" fmla="*/ 438400 h 442050"/>
                <a:gd name="connsiteX86" fmla="*/ 286175 w 442075"/>
                <a:gd name="connsiteY86" fmla="*/ 435950 h 442050"/>
                <a:gd name="connsiteX87" fmla="*/ 286800 w 442075"/>
                <a:gd name="connsiteY87" fmla="*/ 432300 h 442050"/>
                <a:gd name="connsiteX88" fmla="*/ 286800 w 442075"/>
                <a:gd name="connsiteY88" fmla="*/ 432300 h 442050"/>
                <a:gd name="connsiteX89" fmla="*/ 154050 w 442075"/>
                <a:gd name="connsiteY89" fmla="*/ 305050 h 442050"/>
                <a:gd name="connsiteX90" fmla="*/ 154050 w 442075"/>
                <a:gd name="connsiteY90" fmla="*/ 305050 h 442050"/>
                <a:gd name="connsiteX91" fmla="*/ 152225 w 442075"/>
                <a:gd name="connsiteY91" fmla="*/ 306875 h 442050"/>
                <a:gd name="connsiteX92" fmla="*/ 150400 w 442075"/>
                <a:gd name="connsiteY92" fmla="*/ 308100 h 442050"/>
                <a:gd name="connsiteX93" fmla="*/ 147975 w 442075"/>
                <a:gd name="connsiteY93" fmla="*/ 308700 h 442050"/>
                <a:gd name="connsiteX94" fmla="*/ 145525 w 442075"/>
                <a:gd name="connsiteY94" fmla="*/ 308700 h 442050"/>
                <a:gd name="connsiteX95" fmla="*/ 143100 w 442075"/>
                <a:gd name="connsiteY95" fmla="*/ 308700 h 442050"/>
                <a:gd name="connsiteX96" fmla="*/ 140650 w 442075"/>
                <a:gd name="connsiteY96" fmla="*/ 308100 h 442050"/>
                <a:gd name="connsiteX97" fmla="*/ 138825 w 442075"/>
                <a:gd name="connsiteY97" fmla="*/ 306875 h 442050"/>
                <a:gd name="connsiteX98" fmla="*/ 137000 w 442075"/>
                <a:gd name="connsiteY98" fmla="*/ 305050 h 442050"/>
                <a:gd name="connsiteX99" fmla="*/ 137000 w 442075"/>
                <a:gd name="connsiteY99" fmla="*/ 305050 h 442050"/>
                <a:gd name="connsiteX100" fmla="*/ 135175 w 442075"/>
                <a:gd name="connsiteY100" fmla="*/ 303225 h 442050"/>
                <a:gd name="connsiteX101" fmla="*/ 133975 w 442075"/>
                <a:gd name="connsiteY101" fmla="*/ 301400 h 442050"/>
                <a:gd name="connsiteX102" fmla="*/ 133350 w 442075"/>
                <a:gd name="connsiteY102" fmla="*/ 298975 h 442050"/>
                <a:gd name="connsiteX103" fmla="*/ 133350 w 442075"/>
                <a:gd name="connsiteY103" fmla="*/ 296525 h 442050"/>
                <a:gd name="connsiteX104" fmla="*/ 133350 w 442075"/>
                <a:gd name="connsiteY104" fmla="*/ 294100 h 442050"/>
                <a:gd name="connsiteX105" fmla="*/ 133975 w 442075"/>
                <a:gd name="connsiteY105" fmla="*/ 291650 h 442050"/>
                <a:gd name="connsiteX106" fmla="*/ 135175 w 442075"/>
                <a:gd name="connsiteY106" fmla="*/ 289825 h 442050"/>
                <a:gd name="connsiteX107" fmla="*/ 137000 w 442075"/>
                <a:gd name="connsiteY107" fmla="*/ 288000 h 442050"/>
                <a:gd name="connsiteX108" fmla="*/ 200325 w 442075"/>
                <a:gd name="connsiteY108" fmla="*/ 224675 h 442050"/>
                <a:gd name="connsiteX109" fmla="*/ 200325 w 442075"/>
                <a:gd name="connsiteY109" fmla="*/ 224675 h 442050"/>
                <a:gd name="connsiteX110" fmla="*/ 202150 w 442075"/>
                <a:gd name="connsiteY110" fmla="*/ 223475 h 442050"/>
                <a:gd name="connsiteX111" fmla="*/ 203975 w 442075"/>
                <a:gd name="connsiteY111" fmla="*/ 222250 h 442050"/>
                <a:gd name="connsiteX112" fmla="*/ 206425 w 442075"/>
                <a:gd name="connsiteY112" fmla="*/ 221625 h 442050"/>
                <a:gd name="connsiteX113" fmla="*/ 208850 w 442075"/>
                <a:gd name="connsiteY113" fmla="*/ 221025 h 442050"/>
                <a:gd name="connsiteX114" fmla="*/ 211300 w 442075"/>
                <a:gd name="connsiteY114" fmla="*/ 221625 h 442050"/>
                <a:gd name="connsiteX115" fmla="*/ 213125 w 442075"/>
                <a:gd name="connsiteY115" fmla="*/ 222250 h 442050"/>
                <a:gd name="connsiteX116" fmla="*/ 215550 w 442075"/>
                <a:gd name="connsiteY116" fmla="*/ 223475 h 442050"/>
                <a:gd name="connsiteX117" fmla="*/ 217375 w 442075"/>
                <a:gd name="connsiteY117" fmla="*/ 224675 h 442050"/>
                <a:gd name="connsiteX118" fmla="*/ 217375 w 442075"/>
                <a:gd name="connsiteY118" fmla="*/ 224675 h 442050"/>
                <a:gd name="connsiteX119" fmla="*/ 218600 w 442075"/>
                <a:gd name="connsiteY119" fmla="*/ 226500 h 442050"/>
                <a:gd name="connsiteX120" fmla="*/ 219825 w 442075"/>
                <a:gd name="connsiteY120" fmla="*/ 228950 h 442050"/>
                <a:gd name="connsiteX121" fmla="*/ 220425 w 442075"/>
                <a:gd name="connsiteY121" fmla="*/ 230775 h 442050"/>
                <a:gd name="connsiteX122" fmla="*/ 221025 w 442075"/>
                <a:gd name="connsiteY122" fmla="*/ 233200 h 442050"/>
                <a:gd name="connsiteX123" fmla="*/ 220425 w 442075"/>
                <a:gd name="connsiteY123" fmla="*/ 235650 h 442050"/>
                <a:gd name="connsiteX124" fmla="*/ 219825 w 442075"/>
                <a:gd name="connsiteY124" fmla="*/ 238075 h 442050"/>
                <a:gd name="connsiteX125" fmla="*/ 218600 w 442075"/>
                <a:gd name="connsiteY125" fmla="*/ 239900 h 442050"/>
                <a:gd name="connsiteX126" fmla="*/ 217375 w 442075"/>
                <a:gd name="connsiteY126" fmla="*/ 241725 h 442050"/>
                <a:gd name="connsiteX127" fmla="*/ 154050 w 442075"/>
                <a:gd name="connsiteY127" fmla="*/ 305050 h 442050"/>
                <a:gd name="connsiteX128" fmla="*/ 334900 w 442075"/>
                <a:gd name="connsiteY128" fmla="*/ 182675 h 442050"/>
                <a:gd name="connsiteX129" fmla="*/ 334900 w 442075"/>
                <a:gd name="connsiteY129" fmla="*/ 182675 h 442050"/>
                <a:gd name="connsiteX130" fmla="*/ 331850 w 442075"/>
                <a:gd name="connsiteY130" fmla="*/ 185100 h 442050"/>
                <a:gd name="connsiteX131" fmla="*/ 328800 w 442075"/>
                <a:gd name="connsiteY131" fmla="*/ 186925 h 442050"/>
                <a:gd name="connsiteX132" fmla="*/ 325150 w 442075"/>
                <a:gd name="connsiteY132" fmla="*/ 188150 h 442050"/>
                <a:gd name="connsiteX133" fmla="*/ 320900 w 442075"/>
                <a:gd name="connsiteY133" fmla="*/ 188750 h 442050"/>
                <a:gd name="connsiteX134" fmla="*/ 317225 w 442075"/>
                <a:gd name="connsiteY134" fmla="*/ 188150 h 442050"/>
                <a:gd name="connsiteX135" fmla="*/ 313575 w 442075"/>
                <a:gd name="connsiteY135" fmla="*/ 186925 h 442050"/>
                <a:gd name="connsiteX136" fmla="*/ 310525 w 442075"/>
                <a:gd name="connsiteY136" fmla="*/ 185100 h 442050"/>
                <a:gd name="connsiteX137" fmla="*/ 307500 w 442075"/>
                <a:gd name="connsiteY137" fmla="*/ 182675 h 442050"/>
                <a:gd name="connsiteX138" fmla="*/ 259400 w 442075"/>
                <a:gd name="connsiteY138" fmla="*/ 134575 h 442050"/>
                <a:gd name="connsiteX139" fmla="*/ 259400 w 442075"/>
                <a:gd name="connsiteY139" fmla="*/ 134575 h 442050"/>
                <a:gd name="connsiteX140" fmla="*/ 256950 w 442075"/>
                <a:gd name="connsiteY140" fmla="*/ 131525 h 442050"/>
                <a:gd name="connsiteX141" fmla="*/ 255125 w 442075"/>
                <a:gd name="connsiteY141" fmla="*/ 128475 h 442050"/>
                <a:gd name="connsiteX142" fmla="*/ 253900 w 442075"/>
                <a:gd name="connsiteY142" fmla="*/ 124825 h 442050"/>
                <a:gd name="connsiteX143" fmla="*/ 253300 w 442075"/>
                <a:gd name="connsiteY143" fmla="*/ 121175 h 442050"/>
                <a:gd name="connsiteX144" fmla="*/ 253900 w 442075"/>
                <a:gd name="connsiteY144" fmla="*/ 116900 h 442050"/>
                <a:gd name="connsiteX145" fmla="*/ 255125 w 442075"/>
                <a:gd name="connsiteY145" fmla="*/ 113250 h 442050"/>
                <a:gd name="connsiteX146" fmla="*/ 256950 w 442075"/>
                <a:gd name="connsiteY146" fmla="*/ 110200 h 442050"/>
                <a:gd name="connsiteX147" fmla="*/ 259400 w 442075"/>
                <a:gd name="connsiteY147" fmla="*/ 107175 h 442050"/>
                <a:gd name="connsiteX148" fmla="*/ 259400 w 442075"/>
                <a:gd name="connsiteY148" fmla="*/ 107175 h 442050"/>
                <a:gd name="connsiteX149" fmla="*/ 283150 w 442075"/>
                <a:gd name="connsiteY149" fmla="*/ 82825 h 442050"/>
                <a:gd name="connsiteX150" fmla="*/ 283150 w 442075"/>
                <a:gd name="connsiteY150" fmla="*/ 82825 h 442050"/>
                <a:gd name="connsiteX151" fmla="*/ 287400 w 442075"/>
                <a:gd name="connsiteY151" fmla="*/ 79150 h 442050"/>
                <a:gd name="connsiteX152" fmla="*/ 291650 w 442075"/>
                <a:gd name="connsiteY152" fmla="*/ 76125 h 442050"/>
                <a:gd name="connsiteX153" fmla="*/ 296525 w 442075"/>
                <a:gd name="connsiteY153" fmla="*/ 73675 h 442050"/>
                <a:gd name="connsiteX154" fmla="*/ 300800 w 442075"/>
                <a:gd name="connsiteY154" fmla="*/ 71250 h 442050"/>
                <a:gd name="connsiteX155" fmla="*/ 305675 w 442075"/>
                <a:gd name="connsiteY155" fmla="*/ 69425 h 442050"/>
                <a:gd name="connsiteX156" fmla="*/ 311150 w 442075"/>
                <a:gd name="connsiteY156" fmla="*/ 68200 h 442050"/>
                <a:gd name="connsiteX157" fmla="*/ 316025 w 442075"/>
                <a:gd name="connsiteY157" fmla="*/ 67600 h 442050"/>
                <a:gd name="connsiteX158" fmla="*/ 320900 w 442075"/>
                <a:gd name="connsiteY158" fmla="*/ 67600 h 442050"/>
                <a:gd name="connsiteX159" fmla="*/ 326375 w 442075"/>
                <a:gd name="connsiteY159" fmla="*/ 67600 h 442050"/>
                <a:gd name="connsiteX160" fmla="*/ 331250 w 442075"/>
                <a:gd name="connsiteY160" fmla="*/ 68200 h 442050"/>
                <a:gd name="connsiteX161" fmla="*/ 336725 w 442075"/>
                <a:gd name="connsiteY161" fmla="*/ 69425 h 442050"/>
                <a:gd name="connsiteX162" fmla="*/ 341600 w 442075"/>
                <a:gd name="connsiteY162" fmla="*/ 71250 h 442050"/>
                <a:gd name="connsiteX163" fmla="*/ 345850 w 442075"/>
                <a:gd name="connsiteY163" fmla="*/ 73675 h 442050"/>
                <a:gd name="connsiteX164" fmla="*/ 350725 w 442075"/>
                <a:gd name="connsiteY164" fmla="*/ 76125 h 442050"/>
                <a:gd name="connsiteX165" fmla="*/ 354975 w 442075"/>
                <a:gd name="connsiteY165" fmla="*/ 79150 h 442050"/>
                <a:gd name="connsiteX166" fmla="*/ 359250 w 442075"/>
                <a:gd name="connsiteY166" fmla="*/ 82825 h 442050"/>
                <a:gd name="connsiteX167" fmla="*/ 359250 w 442075"/>
                <a:gd name="connsiteY167" fmla="*/ 82825 h 442050"/>
                <a:gd name="connsiteX168" fmla="*/ 362900 w 442075"/>
                <a:gd name="connsiteY168" fmla="*/ 87075 h 442050"/>
                <a:gd name="connsiteX169" fmla="*/ 365950 w 442075"/>
                <a:gd name="connsiteY169" fmla="*/ 91325 h 442050"/>
                <a:gd name="connsiteX170" fmla="*/ 368375 w 442075"/>
                <a:gd name="connsiteY170" fmla="*/ 96200 h 442050"/>
                <a:gd name="connsiteX171" fmla="*/ 370825 w 442075"/>
                <a:gd name="connsiteY171" fmla="*/ 100475 h 442050"/>
                <a:gd name="connsiteX172" fmla="*/ 372650 w 442075"/>
                <a:gd name="connsiteY172" fmla="*/ 105350 h 442050"/>
                <a:gd name="connsiteX173" fmla="*/ 373850 w 442075"/>
                <a:gd name="connsiteY173" fmla="*/ 110825 h 442050"/>
                <a:gd name="connsiteX174" fmla="*/ 374475 w 442075"/>
                <a:gd name="connsiteY174" fmla="*/ 115700 h 442050"/>
                <a:gd name="connsiteX175" fmla="*/ 374475 w 442075"/>
                <a:gd name="connsiteY175" fmla="*/ 121175 h 442050"/>
                <a:gd name="connsiteX176" fmla="*/ 374475 w 442075"/>
                <a:gd name="connsiteY176" fmla="*/ 126050 h 442050"/>
                <a:gd name="connsiteX177" fmla="*/ 373850 w 442075"/>
                <a:gd name="connsiteY177" fmla="*/ 130925 h 442050"/>
                <a:gd name="connsiteX178" fmla="*/ 372650 w 442075"/>
                <a:gd name="connsiteY178" fmla="*/ 136400 h 442050"/>
                <a:gd name="connsiteX179" fmla="*/ 370825 w 442075"/>
                <a:gd name="connsiteY179" fmla="*/ 141275 h 442050"/>
                <a:gd name="connsiteX180" fmla="*/ 368375 w 442075"/>
                <a:gd name="connsiteY180" fmla="*/ 145525 h 442050"/>
                <a:gd name="connsiteX181" fmla="*/ 365950 w 442075"/>
                <a:gd name="connsiteY181" fmla="*/ 150400 h 442050"/>
                <a:gd name="connsiteX182" fmla="*/ 362900 w 442075"/>
                <a:gd name="connsiteY182" fmla="*/ 154650 h 442050"/>
                <a:gd name="connsiteX183" fmla="*/ 359250 w 442075"/>
                <a:gd name="connsiteY183" fmla="*/ 158925 h 442050"/>
                <a:gd name="connsiteX184" fmla="*/ 359250 w 442075"/>
                <a:gd name="connsiteY184" fmla="*/ 158925 h 442050"/>
                <a:gd name="connsiteX185" fmla="*/ 334900 w 442075"/>
                <a:gd name="connsiteY185" fmla="*/ 182675 h 442050"/>
                <a:gd name="connsiteX186" fmla="*/ 334900 w 442075"/>
                <a:gd name="connsiteY186" fmla="*/ 182675 h 4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42075" h="442050" fill="none" extrusionOk="0">
                  <a:moveTo>
                    <a:pt x="286800" y="432300"/>
                  </a:moveTo>
                  <a:cubicBezTo>
                    <a:pt x="288299" y="411933"/>
                    <a:pt x="277128" y="337124"/>
                    <a:pt x="286800" y="303825"/>
                  </a:cubicBezTo>
                  <a:cubicBezTo>
                    <a:pt x="327104" y="258769"/>
                    <a:pt x="357187" y="243948"/>
                    <a:pt x="410400" y="180225"/>
                  </a:cubicBezTo>
                  <a:lnTo>
                    <a:pt x="410400" y="180225"/>
                  </a:lnTo>
                  <a:cubicBezTo>
                    <a:pt x="411494" y="178935"/>
                    <a:pt x="412328" y="177693"/>
                    <a:pt x="414050" y="176575"/>
                  </a:cubicBezTo>
                  <a:cubicBezTo>
                    <a:pt x="415174" y="175018"/>
                    <a:pt x="416109" y="173287"/>
                    <a:pt x="417100" y="171700"/>
                  </a:cubicBezTo>
                  <a:cubicBezTo>
                    <a:pt x="417186" y="170948"/>
                    <a:pt x="420221" y="168019"/>
                    <a:pt x="420750" y="166850"/>
                  </a:cubicBezTo>
                  <a:cubicBezTo>
                    <a:pt x="421515" y="165220"/>
                    <a:pt x="422421" y="163842"/>
                    <a:pt x="423175" y="161975"/>
                  </a:cubicBezTo>
                  <a:cubicBezTo>
                    <a:pt x="423844" y="158763"/>
                    <a:pt x="428288" y="153039"/>
                    <a:pt x="428650" y="151000"/>
                  </a:cubicBezTo>
                  <a:cubicBezTo>
                    <a:pt x="431221" y="145532"/>
                    <a:pt x="432349" y="141041"/>
                    <a:pt x="432925" y="138825"/>
                  </a:cubicBezTo>
                  <a:cubicBezTo>
                    <a:pt x="433898" y="134864"/>
                    <a:pt x="435002" y="130051"/>
                    <a:pt x="435975" y="126050"/>
                  </a:cubicBezTo>
                  <a:cubicBezTo>
                    <a:pt x="436598" y="121029"/>
                    <a:pt x="438553" y="117241"/>
                    <a:pt x="439000" y="112650"/>
                  </a:cubicBezTo>
                  <a:cubicBezTo>
                    <a:pt x="439872" y="108161"/>
                    <a:pt x="439798" y="103283"/>
                    <a:pt x="440825" y="99250"/>
                  </a:cubicBezTo>
                  <a:cubicBezTo>
                    <a:pt x="441107" y="94906"/>
                    <a:pt x="441288" y="89553"/>
                    <a:pt x="441450" y="85850"/>
                  </a:cubicBezTo>
                  <a:cubicBezTo>
                    <a:pt x="441341" y="82198"/>
                    <a:pt x="441408" y="76767"/>
                    <a:pt x="442050" y="72450"/>
                  </a:cubicBezTo>
                  <a:cubicBezTo>
                    <a:pt x="442157" y="68312"/>
                    <a:pt x="441940" y="63055"/>
                    <a:pt x="442050" y="60275"/>
                  </a:cubicBezTo>
                  <a:cubicBezTo>
                    <a:pt x="441992" y="55927"/>
                    <a:pt x="440561" y="51024"/>
                    <a:pt x="441450" y="48725"/>
                  </a:cubicBezTo>
                  <a:cubicBezTo>
                    <a:pt x="440982" y="44991"/>
                    <a:pt x="441151" y="41853"/>
                    <a:pt x="440225" y="37750"/>
                  </a:cubicBezTo>
                  <a:cubicBezTo>
                    <a:pt x="439569" y="34725"/>
                    <a:pt x="439333" y="32063"/>
                    <a:pt x="438400" y="28625"/>
                  </a:cubicBezTo>
                  <a:cubicBezTo>
                    <a:pt x="437607" y="25742"/>
                    <a:pt x="436740" y="23215"/>
                    <a:pt x="436575" y="20700"/>
                  </a:cubicBezTo>
                  <a:cubicBezTo>
                    <a:pt x="435551" y="18972"/>
                    <a:pt x="434799" y="16717"/>
                    <a:pt x="434150" y="14625"/>
                  </a:cubicBezTo>
                  <a:cubicBezTo>
                    <a:pt x="433851" y="14227"/>
                    <a:pt x="432558" y="12871"/>
                    <a:pt x="432300" y="12175"/>
                  </a:cubicBezTo>
                  <a:cubicBezTo>
                    <a:pt x="431827" y="11668"/>
                    <a:pt x="431374" y="11092"/>
                    <a:pt x="431100" y="10975"/>
                  </a:cubicBezTo>
                  <a:lnTo>
                    <a:pt x="431100" y="10975"/>
                  </a:lnTo>
                  <a:cubicBezTo>
                    <a:pt x="430885" y="10675"/>
                    <a:pt x="430177" y="10085"/>
                    <a:pt x="429875" y="9750"/>
                  </a:cubicBezTo>
                  <a:cubicBezTo>
                    <a:pt x="429215" y="8925"/>
                    <a:pt x="427855" y="8251"/>
                    <a:pt x="427450" y="7925"/>
                  </a:cubicBezTo>
                  <a:cubicBezTo>
                    <a:pt x="426086" y="7926"/>
                    <a:pt x="421991" y="6109"/>
                    <a:pt x="421350" y="5475"/>
                  </a:cubicBezTo>
                  <a:cubicBezTo>
                    <a:pt x="417457" y="4773"/>
                    <a:pt x="414524" y="4523"/>
                    <a:pt x="413425" y="3650"/>
                  </a:cubicBezTo>
                  <a:cubicBezTo>
                    <a:pt x="411155" y="3754"/>
                    <a:pt x="405882" y="2289"/>
                    <a:pt x="404300" y="1825"/>
                  </a:cubicBezTo>
                  <a:cubicBezTo>
                    <a:pt x="400861" y="1453"/>
                    <a:pt x="397453" y="1518"/>
                    <a:pt x="393350" y="625"/>
                  </a:cubicBezTo>
                  <a:cubicBezTo>
                    <a:pt x="388783" y="-522"/>
                    <a:pt x="386571" y="-497"/>
                    <a:pt x="381775" y="0"/>
                  </a:cubicBezTo>
                  <a:cubicBezTo>
                    <a:pt x="379605" y="-921"/>
                    <a:pt x="373081" y="-168"/>
                    <a:pt x="369600" y="0"/>
                  </a:cubicBezTo>
                  <a:cubicBezTo>
                    <a:pt x="365229" y="-41"/>
                    <a:pt x="359943" y="144"/>
                    <a:pt x="356200" y="625"/>
                  </a:cubicBezTo>
                  <a:cubicBezTo>
                    <a:pt x="351665" y="1498"/>
                    <a:pt x="346782" y="966"/>
                    <a:pt x="342800" y="1225"/>
                  </a:cubicBezTo>
                  <a:cubicBezTo>
                    <a:pt x="338933" y="1324"/>
                    <a:pt x="330880" y="3652"/>
                    <a:pt x="329400" y="3050"/>
                  </a:cubicBezTo>
                  <a:cubicBezTo>
                    <a:pt x="325030" y="3918"/>
                    <a:pt x="319373" y="6046"/>
                    <a:pt x="316025" y="6100"/>
                  </a:cubicBezTo>
                  <a:cubicBezTo>
                    <a:pt x="314637" y="6800"/>
                    <a:pt x="308774" y="6669"/>
                    <a:pt x="303225" y="9150"/>
                  </a:cubicBezTo>
                  <a:cubicBezTo>
                    <a:pt x="297730" y="10733"/>
                    <a:pt x="294126" y="12758"/>
                    <a:pt x="291050" y="13400"/>
                  </a:cubicBezTo>
                  <a:cubicBezTo>
                    <a:pt x="288621" y="13856"/>
                    <a:pt x="282639" y="17074"/>
                    <a:pt x="280100" y="18875"/>
                  </a:cubicBezTo>
                  <a:cubicBezTo>
                    <a:pt x="278341" y="19317"/>
                    <a:pt x="276205" y="20816"/>
                    <a:pt x="274625" y="21325"/>
                  </a:cubicBezTo>
                  <a:cubicBezTo>
                    <a:pt x="273450" y="22208"/>
                    <a:pt x="271776" y="23642"/>
                    <a:pt x="270350" y="24975"/>
                  </a:cubicBezTo>
                  <a:cubicBezTo>
                    <a:pt x="268287" y="26687"/>
                    <a:pt x="266674" y="26767"/>
                    <a:pt x="265475" y="28025"/>
                  </a:cubicBezTo>
                  <a:cubicBezTo>
                    <a:pt x="265200" y="28508"/>
                    <a:pt x="262262" y="31053"/>
                    <a:pt x="261825" y="31675"/>
                  </a:cubicBezTo>
                  <a:cubicBezTo>
                    <a:pt x="240395" y="49564"/>
                    <a:pt x="156058" y="138004"/>
                    <a:pt x="138225" y="155275"/>
                  </a:cubicBezTo>
                  <a:cubicBezTo>
                    <a:pt x="115829" y="149638"/>
                    <a:pt x="22767" y="160520"/>
                    <a:pt x="9750" y="155275"/>
                  </a:cubicBezTo>
                  <a:lnTo>
                    <a:pt x="9750" y="155275"/>
                  </a:lnTo>
                  <a:cubicBezTo>
                    <a:pt x="9136" y="155549"/>
                    <a:pt x="7105" y="155980"/>
                    <a:pt x="6100" y="155875"/>
                  </a:cubicBezTo>
                  <a:cubicBezTo>
                    <a:pt x="5723" y="155908"/>
                    <a:pt x="4230" y="156479"/>
                    <a:pt x="3675" y="156475"/>
                  </a:cubicBezTo>
                  <a:cubicBezTo>
                    <a:pt x="2848" y="156858"/>
                    <a:pt x="2189" y="157417"/>
                    <a:pt x="1225" y="157700"/>
                  </a:cubicBezTo>
                  <a:cubicBezTo>
                    <a:pt x="799" y="158291"/>
                    <a:pt x="318" y="158859"/>
                    <a:pt x="0" y="159525"/>
                  </a:cubicBezTo>
                  <a:cubicBezTo>
                    <a:pt x="105" y="160041"/>
                    <a:pt x="-60" y="160676"/>
                    <a:pt x="0" y="161350"/>
                  </a:cubicBezTo>
                  <a:cubicBezTo>
                    <a:pt x="134" y="162191"/>
                    <a:pt x="398" y="162997"/>
                    <a:pt x="625" y="163800"/>
                  </a:cubicBezTo>
                  <a:cubicBezTo>
                    <a:pt x="1152" y="164560"/>
                    <a:pt x="1377" y="165349"/>
                    <a:pt x="1850" y="166225"/>
                  </a:cubicBezTo>
                  <a:cubicBezTo>
                    <a:pt x="2675" y="167154"/>
                    <a:pt x="3614" y="168278"/>
                    <a:pt x="4275" y="169275"/>
                  </a:cubicBezTo>
                  <a:cubicBezTo>
                    <a:pt x="31130" y="192362"/>
                    <a:pt x="59767" y="216890"/>
                    <a:pt x="64550" y="228950"/>
                  </a:cubicBezTo>
                  <a:cubicBezTo>
                    <a:pt x="60946" y="231492"/>
                    <a:pt x="60554" y="233313"/>
                    <a:pt x="56625" y="236850"/>
                  </a:cubicBezTo>
                  <a:cubicBezTo>
                    <a:pt x="40540" y="237442"/>
                    <a:pt x="29848" y="239406"/>
                    <a:pt x="23750" y="242950"/>
                  </a:cubicBezTo>
                  <a:lnTo>
                    <a:pt x="23750" y="242950"/>
                  </a:lnTo>
                  <a:cubicBezTo>
                    <a:pt x="22246" y="243801"/>
                    <a:pt x="20826" y="244293"/>
                    <a:pt x="20100" y="244175"/>
                  </a:cubicBezTo>
                  <a:cubicBezTo>
                    <a:pt x="19019" y="244760"/>
                    <a:pt x="18199" y="245124"/>
                    <a:pt x="17050" y="245375"/>
                  </a:cubicBezTo>
                  <a:cubicBezTo>
                    <a:pt x="16382" y="246225"/>
                    <a:pt x="15892" y="246931"/>
                    <a:pt x="15225" y="247825"/>
                  </a:cubicBezTo>
                  <a:cubicBezTo>
                    <a:pt x="14880" y="248456"/>
                    <a:pt x="14492" y="248930"/>
                    <a:pt x="14025" y="249650"/>
                  </a:cubicBezTo>
                  <a:cubicBezTo>
                    <a:pt x="14186" y="250268"/>
                    <a:pt x="14022" y="251539"/>
                    <a:pt x="14025" y="252075"/>
                  </a:cubicBezTo>
                  <a:cubicBezTo>
                    <a:pt x="14290" y="253023"/>
                    <a:pt x="14366" y="254106"/>
                    <a:pt x="14625" y="255125"/>
                  </a:cubicBezTo>
                  <a:cubicBezTo>
                    <a:pt x="15001" y="255867"/>
                    <a:pt x="15392" y="256858"/>
                    <a:pt x="15850" y="257550"/>
                  </a:cubicBezTo>
                  <a:cubicBezTo>
                    <a:pt x="16611" y="258642"/>
                    <a:pt x="17491" y="259555"/>
                    <a:pt x="18275" y="260600"/>
                  </a:cubicBezTo>
                  <a:cubicBezTo>
                    <a:pt x="78919" y="340540"/>
                    <a:pt x="158816" y="411540"/>
                    <a:pt x="181450" y="423775"/>
                  </a:cubicBezTo>
                  <a:lnTo>
                    <a:pt x="181450" y="423775"/>
                  </a:lnTo>
                  <a:cubicBezTo>
                    <a:pt x="182606" y="424731"/>
                    <a:pt x="183404" y="425201"/>
                    <a:pt x="184500" y="426225"/>
                  </a:cubicBezTo>
                  <a:cubicBezTo>
                    <a:pt x="185367" y="426395"/>
                    <a:pt x="185886" y="426902"/>
                    <a:pt x="186925" y="427425"/>
                  </a:cubicBezTo>
                  <a:cubicBezTo>
                    <a:pt x="188355" y="427693"/>
                    <a:pt x="188718" y="427632"/>
                    <a:pt x="189975" y="428050"/>
                  </a:cubicBezTo>
                  <a:cubicBezTo>
                    <a:pt x="190824" y="428107"/>
                    <a:pt x="191783" y="427966"/>
                    <a:pt x="192425" y="428050"/>
                  </a:cubicBezTo>
                  <a:cubicBezTo>
                    <a:pt x="193075" y="427639"/>
                    <a:pt x="193713" y="427081"/>
                    <a:pt x="194250" y="426825"/>
                  </a:cubicBezTo>
                  <a:cubicBezTo>
                    <a:pt x="194561" y="426635"/>
                    <a:pt x="196184" y="425414"/>
                    <a:pt x="196675" y="425000"/>
                  </a:cubicBezTo>
                  <a:cubicBezTo>
                    <a:pt x="196949" y="423941"/>
                    <a:pt x="197497" y="423140"/>
                    <a:pt x="197900" y="421950"/>
                  </a:cubicBezTo>
                  <a:cubicBezTo>
                    <a:pt x="198381" y="420678"/>
                    <a:pt x="198672" y="419513"/>
                    <a:pt x="199125" y="418300"/>
                  </a:cubicBezTo>
                  <a:cubicBezTo>
                    <a:pt x="201285" y="413121"/>
                    <a:pt x="200624" y="397091"/>
                    <a:pt x="205200" y="385425"/>
                  </a:cubicBezTo>
                  <a:cubicBezTo>
                    <a:pt x="208173" y="383270"/>
                    <a:pt x="211154" y="379751"/>
                    <a:pt x="213125" y="377500"/>
                  </a:cubicBezTo>
                  <a:cubicBezTo>
                    <a:pt x="227074" y="381173"/>
                    <a:pt x="256935" y="430238"/>
                    <a:pt x="272775" y="437775"/>
                  </a:cubicBezTo>
                  <a:lnTo>
                    <a:pt x="272775" y="437775"/>
                  </a:lnTo>
                  <a:cubicBezTo>
                    <a:pt x="273720" y="438772"/>
                    <a:pt x="274245" y="439378"/>
                    <a:pt x="275825" y="440225"/>
                  </a:cubicBezTo>
                  <a:cubicBezTo>
                    <a:pt x="276650" y="440644"/>
                    <a:pt x="277412" y="440959"/>
                    <a:pt x="278275" y="441450"/>
                  </a:cubicBezTo>
                  <a:cubicBezTo>
                    <a:pt x="278908" y="441601"/>
                    <a:pt x="280185" y="441824"/>
                    <a:pt x="280700" y="442050"/>
                  </a:cubicBezTo>
                  <a:cubicBezTo>
                    <a:pt x="281091" y="441998"/>
                    <a:pt x="281734" y="442081"/>
                    <a:pt x="282525" y="442050"/>
                  </a:cubicBezTo>
                  <a:cubicBezTo>
                    <a:pt x="282680" y="441733"/>
                    <a:pt x="283881" y="441051"/>
                    <a:pt x="284350" y="440825"/>
                  </a:cubicBezTo>
                  <a:cubicBezTo>
                    <a:pt x="284808" y="439961"/>
                    <a:pt x="285184" y="439231"/>
                    <a:pt x="285575" y="438400"/>
                  </a:cubicBezTo>
                  <a:cubicBezTo>
                    <a:pt x="285825" y="437596"/>
                    <a:pt x="286067" y="436757"/>
                    <a:pt x="286175" y="435950"/>
                  </a:cubicBezTo>
                  <a:cubicBezTo>
                    <a:pt x="286251" y="434766"/>
                    <a:pt x="286652" y="433447"/>
                    <a:pt x="286800" y="432300"/>
                  </a:cubicBezTo>
                  <a:lnTo>
                    <a:pt x="286800" y="432300"/>
                  </a:lnTo>
                  <a:close/>
                  <a:moveTo>
                    <a:pt x="154050" y="305050"/>
                  </a:moveTo>
                  <a:lnTo>
                    <a:pt x="154050" y="305050"/>
                  </a:lnTo>
                  <a:cubicBezTo>
                    <a:pt x="153741" y="305380"/>
                    <a:pt x="152798" y="306183"/>
                    <a:pt x="152225" y="306875"/>
                  </a:cubicBezTo>
                  <a:cubicBezTo>
                    <a:pt x="151497" y="307201"/>
                    <a:pt x="151140" y="307716"/>
                    <a:pt x="150400" y="308100"/>
                  </a:cubicBezTo>
                  <a:cubicBezTo>
                    <a:pt x="149241" y="308588"/>
                    <a:pt x="148615" y="308560"/>
                    <a:pt x="147975" y="308700"/>
                  </a:cubicBezTo>
                  <a:cubicBezTo>
                    <a:pt x="147478" y="308754"/>
                    <a:pt x="146099" y="308803"/>
                    <a:pt x="145525" y="308700"/>
                  </a:cubicBezTo>
                  <a:cubicBezTo>
                    <a:pt x="144983" y="308530"/>
                    <a:pt x="144121" y="308716"/>
                    <a:pt x="143100" y="308700"/>
                  </a:cubicBezTo>
                  <a:cubicBezTo>
                    <a:pt x="142368" y="308714"/>
                    <a:pt x="141680" y="308158"/>
                    <a:pt x="140650" y="308100"/>
                  </a:cubicBezTo>
                  <a:cubicBezTo>
                    <a:pt x="139945" y="307840"/>
                    <a:pt x="139497" y="307157"/>
                    <a:pt x="138825" y="306875"/>
                  </a:cubicBezTo>
                  <a:cubicBezTo>
                    <a:pt x="138719" y="306588"/>
                    <a:pt x="137301" y="305419"/>
                    <a:pt x="137000" y="305050"/>
                  </a:cubicBezTo>
                  <a:lnTo>
                    <a:pt x="137000" y="305050"/>
                  </a:lnTo>
                  <a:cubicBezTo>
                    <a:pt x="136726" y="304857"/>
                    <a:pt x="135878" y="304044"/>
                    <a:pt x="135175" y="303225"/>
                  </a:cubicBezTo>
                  <a:cubicBezTo>
                    <a:pt x="134827" y="302654"/>
                    <a:pt x="134362" y="302051"/>
                    <a:pt x="133975" y="301400"/>
                  </a:cubicBezTo>
                  <a:cubicBezTo>
                    <a:pt x="133828" y="300447"/>
                    <a:pt x="133583" y="299642"/>
                    <a:pt x="133350" y="298975"/>
                  </a:cubicBezTo>
                  <a:cubicBezTo>
                    <a:pt x="133537" y="297935"/>
                    <a:pt x="133325" y="297236"/>
                    <a:pt x="133350" y="296525"/>
                  </a:cubicBezTo>
                  <a:cubicBezTo>
                    <a:pt x="133373" y="296213"/>
                    <a:pt x="133199" y="295231"/>
                    <a:pt x="133350" y="294100"/>
                  </a:cubicBezTo>
                  <a:cubicBezTo>
                    <a:pt x="133590" y="293388"/>
                    <a:pt x="133843" y="292373"/>
                    <a:pt x="133975" y="291650"/>
                  </a:cubicBezTo>
                  <a:cubicBezTo>
                    <a:pt x="134381" y="291084"/>
                    <a:pt x="134753" y="290432"/>
                    <a:pt x="135175" y="289825"/>
                  </a:cubicBezTo>
                  <a:cubicBezTo>
                    <a:pt x="135689" y="289058"/>
                    <a:pt x="136032" y="288804"/>
                    <a:pt x="137000" y="288000"/>
                  </a:cubicBezTo>
                  <a:cubicBezTo>
                    <a:pt x="155134" y="270321"/>
                    <a:pt x="179543" y="238795"/>
                    <a:pt x="200325" y="224675"/>
                  </a:cubicBezTo>
                  <a:lnTo>
                    <a:pt x="200325" y="224675"/>
                  </a:lnTo>
                  <a:cubicBezTo>
                    <a:pt x="200605" y="224318"/>
                    <a:pt x="201773" y="223505"/>
                    <a:pt x="202150" y="223475"/>
                  </a:cubicBezTo>
                  <a:cubicBezTo>
                    <a:pt x="203093" y="222993"/>
                    <a:pt x="203019" y="222672"/>
                    <a:pt x="203975" y="222250"/>
                  </a:cubicBezTo>
                  <a:cubicBezTo>
                    <a:pt x="204740" y="222065"/>
                    <a:pt x="205567" y="221760"/>
                    <a:pt x="206425" y="221625"/>
                  </a:cubicBezTo>
                  <a:cubicBezTo>
                    <a:pt x="206881" y="221378"/>
                    <a:pt x="208518" y="221045"/>
                    <a:pt x="208850" y="221025"/>
                  </a:cubicBezTo>
                  <a:cubicBezTo>
                    <a:pt x="209212" y="221070"/>
                    <a:pt x="210124" y="221344"/>
                    <a:pt x="211300" y="221625"/>
                  </a:cubicBezTo>
                  <a:cubicBezTo>
                    <a:pt x="211972" y="221886"/>
                    <a:pt x="212671" y="221977"/>
                    <a:pt x="213125" y="222250"/>
                  </a:cubicBezTo>
                  <a:cubicBezTo>
                    <a:pt x="213567" y="222304"/>
                    <a:pt x="215118" y="223044"/>
                    <a:pt x="215550" y="223475"/>
                  </a:cubicBezTo>
                  <a:cubicBezTo>
                    <a:pt x="215848" y="223743"/>
                    <a:pt x="216975" y="224177"/>
                    <a:pt x="217375" y="224675"/>
                  </a:cubicBezTo>
                  <a:lnTo>
                    <a:pt x="217375" y="224675"/>
                  </a:lnTo>
                  <a:cubicBezTo>
                    <a:pt x="217808" y="225216"/>
                    <a:pt x="218199" y="225947"/>
                    <a:pt x="218600" y="226500"/>
                  </a:cubicBezTo>
                  <a:cubicBezTo>
                    <a:pt x="218981" y="227382"/>
                    <a:pt x="219442" y="228260"/>
                    <a:pt x="219825" y="228950"/>
                  </a:cubicBezTo>
                  <a:cubicBezTo>
                    <a:pt x="220001" y="229560"/>
                    <a:pt x="220268" y="230179"/>
                    <a:pt x="220425" y="230775"/>
                  </a:cubicBezTo>
                  <a:cubicBezTo>
                    <a:pt x="220720" y="231481"/>
                    <a:pt x="220805" y="232372"/>
                    <a:pt x="221025" y="233200"/>
                  </a:cubicBezTo>
                  <a:cubicBezTo>
                    <a:pt x="220940" y="233962"/>
                    <a:pt x="220618" y="234845"/>
                    <a:pt x="220425" y="235650"/>
                  </a:cubicBezTo>
                  <a:cubicBezTo>
                    <a:pt x="220203" y="236459"/>
                    <a:pt x="220077" y="237370"/>
                    <a:pt x="219825" y="238075"/>
                  </a:cubicBezTo>
                  <a:cubicBezTo>
                    <a:pt x="219467" y="238686"/>
                    <a:pt x="218943" y="239354"/>
                    <a:pt x="218600" y="239900"/>
                  </a:cubicBezTo>
                  <a:cubicBezTo>
                    <a:pt x="218177" y="240464"/>
                    <a:pt x="217746" y="241084"/>
                    <a:pt x="217375" y="241725"/>
                  </a:cubicBezTo>
                  <a:cubicBezTo>
                    <a:pt x="184374" y="266838"/>
                    <a:pt x="157593" y="290827"/>
                    <a:pt x="154050" y="305050"/>
                  </a:cubicBezTo>
                  <a:close/>
                  <a:moveTo>
                    <a:pt x="334900" y="182675"/>
                  </a:moveTo>
                  <a:lnTo>
                    <a:pt x="334900" y="182675"/>
                  </a:lnTo>
                  <a:cubicBezTo>
                    <a:pt x="333911" y="183502"/>
                    <a:pt x="332859" y="184314"/>
                    <a:pt x="331850" y="185100"/>
                  </a:cubicBezTo>
                  <a:cubicBezTo>
                    <a:pt x="330970" y="185671"/>
                    <a:pt x="329660" y="186314"/>
                    <a:pt x="328800" y="186925"/>
                  </a:cubicBezTo>
                  <a:cubicBezTo>
                    <a:pt x="327979" y="186840"/>
                    <a:pt x="325527" y="187870"/>
                    <a:pt x="325150" y="188150"/>
                  </a:cubicBezTo>
                  <a:cubicBezTo>
                    <a:pt x="323954" y="188507"/>
                    <a:pt x="321593" y="188825"/>
                    <a:pt x="320900" y="188750"/>
                  </a:cubicBezTo>
                  <a:cubicBezTo>
                    <a:pt x="319951" y="188315"/>
                    <a:pt x="318003" y="188532"/>
                    <a:pt x="317225" y="188150"/>
                  </a:cubicBezTo>
                  <a:cubicBezTo>
                    <a:pt x="316174" y="187434"/>
                    <a:pt x="314269" y="187293"/>
                    <a:pt x="313575" y="186925"/>
                  </a:cubicBezTo>
                  <a:cubicBezTo>
                    <a:pt x="312533" y="186310"/>
                    <a:pt x="311589" y="185827"/>
                    <a:pt x="310525" y="185100"/>
                  </a:cubicBezTo>
                  <a:cubicBezTo>
                    <a:pt x="309115" y="184049"/>
                    <a:pt x="307907" y="182944"/>
                    <a:pt x="307500" y="182675"/>
                  </a:cubicBezTo>
                  <a:cubicBezTo>
                    <a:pt x="301323" y="168416"/>
                    <a:pt x="278011" y="152969"/>
                    <a:pt x="259400" y="134575"/>
                  </a:cubicBezTo>
                  <a:lnTo>
                    <a:pt x="259400" y="134575"/>
                  </a:lnTo>
                  <a:cubicBezTo>
                    <a:pt x="258171" y="133207"/>
                    <a:pt x="257868" y="132691"/>
                    <a:pt x="256950" y="131525"/>
                  </a:cubicBezTo>
                  <a:cubicBezTo>
                    <a:pt x="256439" y="130471"/>
                    <a:pt x="255677" y="129681"/>
                    <a:pt x="255125" y="128475"/>
                  </a:cubicBezTo>
                  <a:cubicBezTo>
                    <a:pt x="254681" y="127240"/>
                    <a:pt x="254312" y="126106"/>
                    <a:pt x="253900" y="124825"/>
                  </a:cubicBezTo>
                  <a:cubicBezTo>
                    <a:pt x="253794" y="123473"/>
                    <a:pt x="253387" y="122381"/>
                    <a:pt x="253300" y="121175"/>
                  </a:cubicBezTo>
                  <a:cubicBezTo>
                    <a:pt x="253352" y="119537"/>
                    <a:pt x="253632" y="118213"/>
                    <a:pt x="253900" y="116900"/>
                  </a:cubicBezTo>
                  <a:cubicBezTo>
                    <a:pt x="254101" y="115769"/>
                    <a:pt x="254682" y="114298"/>
                    <a:pt x="255125" y="113250"/>
                  </a:cubicBezTo>
                  <a:cubicBezTo>
                    <a:pt x="255683" y="112321"/>
                    <a:pt x="256351" y="111197"/>
                    <a:pt x="256950" y="110200"/>
                  </a:cubicBezTo>
                  <a:cubicBezTo>
                    <a:pt x="257664" y="109098"/>
                    <a:pt x="258623" y="108045"/>
                    <a:pt x="259400" y="107175"/>
                  </a:cubicBezTo>
                  <a:lnTo>
                    <a:pt x="259400" y="107175"/>
                  </a:lnTo>
                  <a:cubicBezTo>
                    <a:pt x="262076" y="102973"/>
                    <a:pt x="279168" y="85106"/>
                    <a:pt x="283150" y="82825"/>
                  </a:cubicBezTo>
                  <a:lnTo>
                    <a:pt x="283150" y="82825"/>
                  </a:lnTo>
                  <a:cubicBezTo>
                    <a:pt x="283978" y="82761"/>
                    <a:pt x="285680" y="80327"/>
                    <a:pt x="287400" y="79150"/>
                  </a:cubicBezTo>
                  <a:cubicBezTo>
                    <a:pt x="288736" y="78230"/>
                    <a:pt x="290317" y="77232"/>
                    <a:pt x="291650" y="76125"/>
                  </a:cubicBezTo>
                  <a:cubicBezTo>
                    <a:pt x="293747" y="74632"/>
                    <a:pt x="294494" y="74202"/>
                    <a:pt x="296525" y="73675"/>
                  </a:cubicBezTo>
                  <a:cubicBezTo>
                    <a:pt x="298685" y="72751"/>
                    <a:pt x="300120" y="71790"/>
                    <a:pt x="300800" y="71250"/>
                  </a:cubicBezTo>
                  <a:cubicBezTo>
                    <a:pt x="301994" y="71137"/>
                    <a:pt x="303414" y="70369"/>
                    <a:pt x="305675" y="69425"/>
                  </a:cubicBezTo>
                  <a:cubicBezTo>
                    <a:pt x="308232" y="68435"/>
                    <a:pt x="310327" y="68139"/>
                    <a:pt x="311150" y="68200"/>
                  </a:cubicBezTo>
                  <a:cubicBezTo>
                    <a:pt x="311814" y="68296"/>
                    <a:pt x="314343" y="68222"/>
                    <a:pt x="316025" y="67600"/>
                  </a:cubicBezTo>
                  <a:cubicBezTo>
                    <a:pt x="318350" y="67255"/>
                    <a:pt x="319017" y="67325"/>
                    <a:pt x="320900" y="67600"/>
                  </a:cubicBezTo>
                  <a:cubicBezTo>
                    <a:pt x="321841" y="67977"/>
                    <a:pt x="324685" y="67735"/>
                    <a:pt x="326375" y="67600"/>
                  </a:cubicBezTo>
                  <a:cubicBezTo>
                    <a:pt x="328319" y="68015"/>
                    <a:pt x="330803" y="67810"/>
                    <a:pt x="331250" y="68200"/>
                  </a:cubicBezTo>
                  <a:cubicBezTo>
                    <a:pt x="333865" y="68421"/>
                    <a:pt x="334225" y="68873"/>
                    <a:pt x="336725" y="69425"/>
                  </a:cubicBezTo>
                  <a:cubicBezTo>
                    <a:pt x="337944" y="70270"/>
                    <a:pt x="340237" y="70996"/>
                    <a:pt x="341600" y="71250"/>
                  </a:cubicBezTo>
                  <a:cubicBezTo>
                    <a:pt x="343124" y="71827"/>
                    <a:pt x="343846" y="72619"/>
                    <a:pt x="345850" y="73675"/>
                  </a:cubicBezTo>
                  <a:cubicBezTo>
                    <a:pt x="348228" y="74723"/>
                    <a:pt x="349546" y="75418"/>
                    <a:pt x="350725" y="76125"/>
                  </a:cubicBezTo>
                  <a:cubicBezTo>
                    <a:pt x="352224" y="77049"/>
                    <a:pt x="353605" y="78160"/>
                    <a:pt x="354975" y="79150"/>
                  </a:cubicBezTo>
                  <a:cubicBezTo>
                    <a:pt x="357193" y="80756"/>
                    <a:pt x="358103" y="81701"/>
                    <a:pt x="359250" y="82825"/>
                  </a:cubicBezTo>
                  <a:lnTo>
                    <a:pt x="359250" y="82825"/>
                  </a:lnTo>
                  <a:cubicBezTo>
                    <a:pt x="360114" y="84312"/>
                    <a:pt x="361241" y="84969"/>
                    <a:pt x="362900" y="87075"/>
                  </a:cubicBezTo>
                  <a:cubicBezTo>
                    <a:pt x="364421" y="88900"/>
                    <a:pt x="364622" y="90170"/>
                    <a:pt x="365950" y="91325"/>
                  </a:cubicBezTo>
                  <a:cubicBezTo>
                    <a:pt x="366709" y="92934"/>
                    <a:pt x="367700" y="94871"/>
                    <a:pt x="368375" y="96200"/>
                  </a:cubicBezTo>
                  <a:cubicBezTo>
                    <a:pt x="369039" y="97615"/>
                    <a:pt x="369821" y="99196"/>
                    <a:pt x="370825" y="100475"/>
                  </a:cubicBezTo>
                  <a:cubicBezTo>
                    <a:pt x="371198" y="102329"/>
                    <a:pt x="372089" y="103710"/>
                    <a:pt x="372650" y="105350"/>
                  </a:cubicBezTo>
                  <a:cubicBezTo>
                    <a:pt x="373401" y="107616"/>
                    <a:pt x="373192" y="109816"/>
                    <a:pt x="373850" y="110825"/>
                  </a:cubicBezTo>
                  <a:cubicBezTo>
                    <a:pt x="374110" y="112304"/>
                    <a:pt x="374235" y="114367"/>
                    <a:pt x="374475" y="115700"/>
                  </a:cubicBezTo>
                  <a:cubicBezTo>
                    <a:pt x="374691" y="117842"/>
                    <a:pt x="374228" y="120167"/>
                    <a:pt x="374475" y="121175"/>
                  </a:cubicBezTo>
                  <a:cubicBezTo>
                    <a:pt x="374715" y="122105"/>
                    <a:pt x="374630" y="123703"/>
                    <a:pt x="374475" y="126050"/>
                  </a:cubicBezTo>
                  <a:cubicBezTo>
                    <a:pt x="374118" y="127836"/>
                    <a:pt x="373900" y="129128"/>
                    <a:pt x="373850" y="130925"/>
                  </a:cubicBezTo>
                  <a:cubicBezTo>
                    <a:pt x="373249" y="132611"/>
                    <a:pt x="373089" y="134960"/>
                    <a:pt x="372650" y="136400"/>
                  </a:cubicBezTo>
                  <a:cubicBezTo>
                    <a:pt x="372122" y="138048"/>
                    <a:pt x="371758" y="139667"/>
                    <a:pt x="370825" y="141275"/>
                  </a:cubicBezTo>
                  <a:cubicBezTo>
                    <a:pt x="370146" y="143076"/>
                    <a:pt x="369194" y="144527"/>
                    <a:pt x="368375" y="145525"/>
                  </a:cubicBezTo>
                  <a:cubicBezTo>
                    <a:pt x="367597" y="147273"/>
                    <a:pt x="366662" y="148643"/>
                    <a:pt x="365950" y="150400"/>
                  </a:cubicBezTo>
                  <a:cubicBezTo>
                    <a:pt x="365003" y="151890"/>
                    <a:pt x="364254" y="152430"/>
                    <a:pt x="362900" y="154650"/>
                  </a:cubicBezTo>
                  <a:cubicBezTo>
                    <a:pt x="362264" y="155063"/>
                    <a:pt x="360265" y="157055"/>
                    <a:pt x="359250" y="158925"/>
                  </a:cubicBezTo>
                  <a:lnTo>
                    <a:pt x="359250" y="158925"/>
                  </a:lnTo>
                  <a:cubicBezTo>
                    <a:pt x="356332" y="164245"/>
                    <a:pt x="346904" y="172853"/>
                    <a:pt x="334900" y="182675"/>
                  </a:cubicBezTo>
                  <a:lnTo>
                    <a:pt x="334900" y="182675"/>
                  </a:lnTo>
                  <a:close/>
                </a:path>
              </a:pathLst>
            </a:custGeom>
            <a:noFill/>
            <a:ln w="28575" cap="rnd" cmpd="sng">
              <a:solidFill>
                <a:schemeClr val="accent1"/>
              </a:solidFill>
              <a:prstDash val="solid"/>
              <a:round/>
              <a:headEnd type="none" w="sm" len="sm"/>
              <a:tailEnd type="none" w="sm" len="sm"/>
              <a:extLst>
                <a:ext uri="{C807C97D-BFC1-408E-A445-0C87EB9F89A2}">
                  <ask:lineSketchStyleProps xmlns="" xmlns:ask="http://schemas.microsoft.com/office/drawing/2018/sketchyshapes" sd="2203434812">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81;p42">
              <a:extLst>
                <a:ext uri="{FF2B5EF4-FFF2-40B4-BE49-F238E27FC236}">
                  <a16:creationId xmlns:a16="http://schemas.microsoft.com/office/drawing/2014/main" id="{3B461DA0-7478-494E-8749-23645E664E37}"/>
                </a:ext>
              </a:extLst>
            </p:cNvPr>
            <p:cNvSpPr/>
            <p:nvPr/>
          </p:nvSpPr>
          <p:spPr>
            <a:xfrm>
              <a:off x="595725" y="4668875"/>
              <a:ext cx="73100" cy="73100"/>
            </a:xfrm>
            <a:custGeom>
              <a:avLst/>
              <a:gdLst>
                <a:gd name="connsiteX0" fmla="*/ 66396 w 73100"/>
                <a:gd name="connsiteY0" fmla="*/ 6725 h 73100"/>
                <a:gd name="connsiteX1" fmla="*/ 66396 w 73100"/>
                <a:gd name="connsiteY1" fmla="*/ 6725 h 73100"/>
                <a:gd name="connsiteX2" fmla="*/ 62727 w 73100"/>
                <a:gd name="connsiteY2" fmla="*/ 3676 h 73100"/>
                <a:gd name="connsiteX3" fmla="*/ 59072 w 73100"/>
                <a:gd name="connsiteY3" fmla="*/ 1849 h 73100"/>
                <a:gd name="connsiteX4" fmla="*/ 54825 w 73100"/>
                <a:gd name="connsiteY4" fmla="*/ 621 h 73100"/>
                <a:gd name="connsiteX5" fmla="*/ 50548 w 73100"/>
                <a:gd name="connsiteY5" fmla="*/ 21 h 73100"/>
                <a:gd name="connsiteX6" fmla="*/ 46301 w 73100"/>
                <a:gd name="connsiteY6" fmla="*/ 621 h 73100"/>
                <a:gd name="connsiteX7" fmla="*/ 42025 w 73100"/>
                <a:gd name="connsiteY7" fmla="*/ 1849 h 73100"/>
                <a:gd name="connsiteX8" fmla="*/ 37778 w 73100"/>
                <a:gd name="connsiteY8" fmla="*/ 3676 h 73100"/>
                <a:gd name="connsiteX9" fmla="*/ 34123 w 73100"/>
                <a:gd name="connsiteY9" fmla="*/ 6725 h 73100"/>
                <a:gd name="connsiteX10" fmla="*/ 34123 w 73100"/>
                <a:gd name="connsiteY10" fmla="*/ 6725 h 73100"/>
                <a:gd name="connsiteX11" fmla="*/ 30475 w 73100"/>
                <a:gd name="connsiteY11" fmla="*/ 12200 h 73100"/>
                <a:gd name="connsiteX12" fmla="*/ 24978 w 73100"/>
                <a:gd name="connsiteY12" fmla="*/ 20723 h 73100"/>
                <a:gd name="connsiteX13" fmla="*/ 14027 w 73100"/>
                <a:gd name="connsiteY13" fmla="*/ 43253 h 73100"/>
                <a:gd name="connsiteX14" fmla="*/ 4276 w 73100"/>
                <a:gd name="connsiteY14" fmla="*/ 63947 h 73100"/>
                <a:gd name="connsiteX15" fmla="*/ 21 w 73100"/>
                <a:gd name="connsiteY15" fmla="*/ 73100 h 73100"/>
                <a:gd name="connsiteX16" fmla="*/ 21 w 73100"/>
                <a:gd name="connsiteY16" fmla="*/ 73100 h 73100"/>
                <a:gd name="connsiteX17" fmla="*/ 9152 w 73100"/>
                <a:gd name="connsiteY17" fmla="*/ 68823 h 73100"/>
                <a:gd name="connsiteX18" fmla="*/ 29846 w 73100"/>
                <a:gd name="connsiteY18" fmla="*/ 59072 h 73100"/>
                <a:gd name="connsiteX19" fmla="*/ 52376 w 73100"/>
                <a:gd name="connsiteY19" fmla="*/ 48121 h 73100"/>
                <a:gd name="connsiteX20" fmla="*/ 60899 w 73100"/>
                <a:gd name="connsiteY20" fmla="*/ 42646 h 73100"/>
                <a:gd name="connsiteX21" fmla="*/ 66396 w 73100"/>
                <a:gd name="connsiteY21" fmla="*/ 38998 h 73100"/>
                <a:gd name="connsiteX22" fmla="*/ 66396 w 73100"/>
                <a:gd name="connsiteY22" fmla="*/ 38998 h 73100"/>
                <a:gd name="connsiteX23" fmla="*/ 69423 w 73100"/>
                <a:gd name="connsiteY23" fmla="*/ 35351 h 73100"/>
                <a:gd name="connsiteX24" fmla="*/ 71250 w 73100"/>
                <a:gd name="connsiteY24" fmla="*/ 31074 h 73100"/>
                <a:gd name="connsiteX25" fmla="*/ 72478 w 73100"/>
                <a:gd name="connsiteY25" fmla="*/ 26827 h 73100"/>
                <a:gd name="connsiteX26" fmla="*/ 73078 w 73100"/>
                <a:gd name="connsiteY26" fmla="*/ 22551 h 73100"/>
                <a:gd name="connsiteX27" fmla="*/ 72478 w 73100"/>
                <a:gd name="connsiteY27" fmla="*/ 18296 h 73100"/>
                <a:gd name="connsiteX28" fmla="*/ 71250 w 73100"/>
                <a:gd name="connsiteY28" fmla="*/ 14027 h 73100"/>
                <a:gd name="connsiteX29" fmla="*/ 69423 w 73100"/>
                <a:gd name="connsiteY29" fmla="*/ 10372 h 73100"/>
                <a:gd name="connsiteX30" fmla="*/ 66396 w 73100"/>
                <a:gd name="connsiteY30" fmla="*/ 6725 h 73100"/>
                <a:gd name="connsiteX31" fmla="*/ 66396 w 73100"/>
                <a:gd name="connsiteY31" fmla="*/ 6725 h 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100" h="73100" fill="none" extrusionOk="0">
                  <a:moveTo>
                    <a:pt x="66396" y="6725"/>
                  </a:moveTo>
                  <a:lnTo>
                    <a:pt x="66396" y="6725"/>
                  </a:lnTo>
                  <a:cubicBezTo>
                    <a:pt x="65656" y="6272"/>
                    <a:pt x="63938" y="4984"/>
                    <a:pt x="62727" y="3676"/>
                  </a:cubicBezTo>
                  <a:cubicBezTo>
                    <a:pt x="60832" y="2951"/>
                    <a:pt x="60802" y="2955"/>
                    <a:pt x="59072" y="1849"/>
                  </a:cubicBezTo>
                  <a:cubicBezTo>
                    <a:pt x="57608" y="1401"/>
                    <a:pt x="55995" y="685"/>
                    <a:pt x="54825" y="621"/>
                  </a:cubicBezTo>
                  <a:cubicBezTo>
                    <a:pt x="54138" y="531"/>
                    <a:pt x="52538" y="675"/>
                    <a:pt x="50548" y="21"/>
                  </a:cubicBezTo>
                  <a:cubicBezTo>
                    <a:pt x="49919" y="170"/>
                    <a:pt x="47669" y="194"/>
                    <a:pt x="46301" y="621"/>
                  </a:cubicBezTo>
                  <a:cubicBezTo>
                    <a:pt x="45173" y="978"/>
                    <a:pt x="44126" y="1553"/>
                    <a:pt x="42025" y="1849"/>
                  </a:cubicBezTo>
                  <a:cubicBezTo>
                    <a:pt x="40981" y="2038"/>
                    <a:pt x="39282" y="3158"/>
                    <a:pt x="37778" y="3676"/>
                  </a:cubicBezTo>
                  <a:cubicBezTo>
                    <a:pt x="36404" y="4402"/>
                    <a:pt x="35429" y="5177"/>
                    <a:pt x="34123" y="6725"/>
                  </a:cubicBezTo>
                  <a:lnTo>
                    <a:pt x="34123" y="6725"/>
                  </a:lnTo>
                  <a:cubicBezTo>
                    <a:pt x="32720" y="8094"/>
                    <a:pt x="31843" y="10046"/>
                    <a:pt x="30475" y="12200"/>
                  </a:cubicBezTo>
                  <a:cubicBezTo>
                    <a:pt x="29442" y="14235"/>
                    <a:pt x="26908" y="18228"/>
                    <a:pt x="24978" y="20723"/>
                  </a:cubicBezTo>
                  <a:cubicBezTo>
                    <a:pt x="22063" y="25718"/>
                    <a:pt x="18678" y="36828"/>
                    <a:pt x="14027" y="43253"/>
                  </a:cubicBezTo>
                  <a:cubicBezTo>
                    <a:pt x="9725" y="52369"/>
                    <a:pt x="6310" y="60059"/>
                    <a:pt x="4276" y="63947"/>
                  </a:cubicBezTo>
                  <a:cubicBezTo>
                    <a:pt x="2033" y="67557"/>
                    <a:pt x="1651" y="69665"/>
                    <a:pt x="21" y="73100"/>
                  </a:cubicBezTo>
                  <a:lnTo>
                    <a:pt x="21" y="73100"/>
                  </a:lnTo>
                  <a:cubicBezTo>
                    <a:pt x="2342" y="71901"/>
                    <a:pt x="5163" y="71108"/>
                    <a:pt x="9152" y="68823"/>
                  </a:cubicBezTo>
                  <a:cubicBezTo>
                    <a:pt x="17585" y="63322"/>
                    <a:pt x="21655" y="63865"/>
                    <a:pt x="29846" y="59072"/>
                  </a:cubicBezTo>
                  <a:cubicBezTo>
                    <a:pt x="35461" y="58144"/>
                    <a:pt x="42593" y="55372"/>
                    <a:pt x="52376" y="48121"/>
                  </a:cubicBezTo>
                  <a:cubicBezTo>
                    <a:pt x="55456" y="46985"/>
                    <a:pt x="58542" y="43851"/>
                    <a:pt x="60899" y="42646"/>
                  </a:cubicBezTo>
                  <a:cubicBezTo>
                    <a:pt x="61255" y="41903"/>
                    <a:pt x="65996" y="39590"/>
                    <a:pt x="66396" y="38998"/>
                  </a:cubicBezTo>
                  <a:lnTo>
                    <a:pt x="66396" y="38998"/>
                  </a:lnTo>
                  <a:cubicBezTo>
                    <a:pt x="66865" y="38384"/>
                    <a:pt x="68256" y="37170"/>
                    <a:pt x="69423" y="35351"/>
                  </a:cubicBezTo>
                  <a:cubicBezTo>
                    <a:pt x="69732" y="34604"/>
                    <a:pt x="70448" y="32070"/>
                    <a:pt x="71250" y="31074"/>
                  </a:cubicBezTo>
                  <a:cubicBezTo>
                    <a:pt x="71451" y="29138"/>
                    <a:pt x="71753" y="28228"/>
                    <a:pt x="72478" y="26827"/>
                  </a:cubicBezTo>
                  <a:cubicBezTo>
                    <a:pt x="72769" y="25476"/>
                    <a:pt x="72868" y="23929"/>
                    <a:pt x="73078" y="22551"/>
                  </a:cubicBezTo>
                  <a:cubicBezTo>
                    <a:pt x="72907" y="21187"/>
                    <a:pt x="72768" y="19658"/>
                    <a:pt x="72478" y="18296"/>
                  </a:cubicBezTo>
                  <a:cubicBezTo>
                    <a:pt x="72673" y="17638"/>
                    <a:pt x="71882" y="15984"/>
                    <a:pt x="71250" y="14027"/>
                  </a:cubicBezTo>
                  <a:cubicBezTo>
                    <a:pt x="70443" y="13225"/>
                    <a:pt x="69977" y="11675"/>
                    <a:pt x="69423" y="10372"/>
                  </a:cubicBezTo>
                  <a:cubicBezTo>
                    <a:pt x="68844" y="9260"/>
                    <a:pt x="67299" y="7811"/>
                    <a:pt x="66396" y="6725"/>
                  </a:cubicBezTo>
                  <a:lnTo>
                    <a:pt x="66396" y="6725"/>
                  </a:lnTo>
                  <a:close/>
                </a:path>
                <a:path w="73100" h="73100" fill="none" stroke="0" extrusionOk="0">
                  <a:moveTo>
                    <a:pt x="66396" y="6725"/>
                  </a:moveTo>
                  <a:lnTo>
                    <a:pt x="66396" y="6725"/>
                  </a:lnTo>
                  <a:cubicBezTo>
                    <a:pt x="65302" y="5455"/>
                    <a:pt x="63996" y="4360"/>
                    <a:pt x="62727" y="3676"/>
                  </a:cubicBezTo>
                  <a:cubicBezTo>
                    <a:pt x="61254" y="2772"/>
                    <a:pt x="60773" y="2702"/>
                    <a:pt x="59072" y="1849"/>
                  </a:cubicBezTo>
                  <a:cubicBezTo>
                    <a:pt x="57327" y="1401"/>
                    <a:pt x="56431" y="740"/>
                    <a:pt x="54825" y="621"/>
                  </a:cubicBezTo>
                  <a:cubicBezTo>
                    <a:pt x="54179" y="618"/>
                    <a:pt x="51674" y="-11"/>
                    <a:pt x="50548" y="21"/>
                  </a:cubicBezTo>
                  <a:cubicBezTo>
                    <a:pt x="49844" y="139"/>
                    <a:pt x="47108" y="561"/>
                    <a:pt x="46301" y="621"/>
                  </a:cubicBezTo>
                  <a:cubicBezTo>
                    <a:pt x="44932" y="962"/>
                    <a:pt x="42880" y="1341"/>
                    <a:pt x="42025" y="1849"/>
                  </a:cubicBezTo>
                  <a:cubicBezTo>
                    <a:pt x="40081" y="2476"/>
                    <a:pt x="38818" y="3616"/>
                    <a:pt x="37778" y="3676"/>
                  </a:cubicBezTo>
                  <a:cubicBezTo>
                    <a:pt x="36990" y="4281"/>
                    <a:pt x="34420" y="6326"/>
                    <a:pt x="34123" y="6725"/>
                  </a:cubicBezTo>
                  <a:lnTo>
                    <a:pt x="34123" y="6725"/>
                  </a:lnTo>
                  <a:cubicBezTo>
                    <a:pt x="33959" y="7779"/>
                    <a:pt x="32104" y="9487"/>
                    <a:pt x="30475" y="12200"/>
                  </a:cubicBezTo>
                  <a:cubicBezTo>
                    <a:pt x="27897" y="14654"/>
                    <a:pt x="27299" y="18380"/>
                    <a:pt x="24978" y="20723"/>
                  </a:cubicBezTo>
                  <a:cubicBezTo>
                    <a:pt x="23400" y="26867"/>
                    <a:pt x="15974" y="36852"/>
                    <a:pt x="14027" y="43253"/>
                  </a:cubicBezTo>
                  <a:cubicBezTo>
                    <a:pt x="11318" y="51773"/>
                    <a:pt x="6304" y="58892"/>
                    <a:pt x="4276" y="63947"/>
                  </a:cubicBezTo>
                  <a:cubicBezTo>
                    <a:pt x="1412" y="68051"/>
                    <a:pt x="1618" y="69853"/>
                    <a:pt x="21" y="73100"/>
                  </a:cubicBezTo>
                  <a:lnTo>
                    <a:pt x="21" y="73100"/>
                  </a:lnTo>
                  <a:cubicBezTo>
                    <a:pt x="4487" y="71640"/>
                    <a:pt x="4780" y="70510"/>
                    <a:pt x="9152" y="68823"/>
                  </a:cubicBezTo>
                  <a:cubicBezTo>
                    <a:pt x="14593" y="65986"/>
                    <a:pt x="20120" y="63561"/>
                    <a:pt x="29846" y="59072"/>
                  </a:cubicBezTo>
                  <a:cubicBezTo>
                    <a:pt x="33751" y="58984"/>
                    <a:pt x="44133" y="53833"/>
                    <a:pt x="52376" y="48121"/>
                  </a:cubicBezTo>
                  <a:cubicBezTo>
                    <a:pt x="54440" y="46453"/>
                    <a:pt x="57267" y="45600"/>
                    <a:pt x="60899" y="42646"/>
                  </a:cubicBezTo>
                  <a:cubicBezTo>
                    <a:pt x="61376" y="41961"/>
                    <a:pt x="64308" y="40728"/>
                    <a:pt x="66396" y="38998"/>
                  </a:cubicBezTo>
                  <a:lnTo>
                    <a:pt x="66396" y="38998"/>
                  </a:lnTo>
                  <a:cubicBezTo>
                    <a:pt x="67402" y="38270"/>
                    <a:pt x="68426" y="37012"/>
                    <a:pt x="69423" y="35351"/>
                  </a:cubicBezTo>
                  <a:cubicBezTo>
                    <a:pt x="70565" y="33733"/>
                    <a:pt x="70829" y="32630"/>
                    <a:pt x="71250" y="31074"/>
                  </a:cubicBezTo>
                  <a:cubicBezTo>
                    <a:pt x="71863" y="29772"/>
                    <a:pt x="72436" y="27443"/>
                    <a:pt x="72478" y="26827"/>
                  </a:cubicBezTo>
                  <a:cubicBezTo>
                    <a:pt x="72630" y="25455"/>
                    <a:pt x="73061" y="24181"/>
                    <a:pt x="73078" y="22551"/>
                  </a:cubicBezTo>
                  <a:cubicBezTo>
                    <a:pt x="72888" y="20949"/>
                    <a:pt x="72572" y="19726"/>
                    <a:pt x="72478" y="18296"/>
                  </a:cubicBezTo>
                  <a:cubicBezTo>
                    <a:pt x="72387" y="17783"/>
                    <a:pt x="71834" y="15569"/>
                    <a:pt x="71250" y="14027"/>
                  </a:cubicBezTo>
                  <a:cubicBezTo>
                    <a:pt x="70857" y="12729"/>
                    <a:pt x="69885" y="10694"/>
                    <a:pt x="69423" y="10372"/>
                  </a:cubicBezTo>
                  <a:cubicBezTo>
                    <a:pt x="69125" y="9496"/>
                    <a:pt x="66797" y="7836"/>
                    <a:pt x="66396" y="6725"/>
                  </a:cubicBezTo>
                  <a:lnTo>
                    <a:pt x="66396" y="6725"/>
                  </a:lnTo>
                  <a:close/>
                </a:path>
              </a:pathLst>
            </a:custGeom>
            <a:solidFill>
              <a:schemeClr val="accent5"/>
            </a:solidFill>
            <a:ln w="28575" cap="rnd" cmpd="sng">
              <a:solidFill>
                <a:schemeClr val="accent5"/>
              </a:solidFill>
              <a:prstDash val="solid"/>
              <a:round/>
              <a:headEnd type="none" w="sm" len="sm"/>
              <a:tailEnd type="none" w="sm" len="sm"/>
              <a:extLst>
                <a:ext uri="{C807C97D-BFC1-408E-A445-0C87EB9F89A2}">
                  <ask:lineSketchStyleProps xmlns="" xmlns:ask="http://schemas.microsoft.com/office/drawing/2018/sketchyshapes" sd="2303269210">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p42">
              <a:extLst>
                <a:ext uri="{FF2B5EF4-FFF2-40B4-BE49-F238E27FC236}">
                  <a16:creationId xmlns:a16="http://schemas.microsoft.com/office/drawing/2014/main" id="{FCBC8BA7-E66C-4266-A954-EC7E7C2CC98E}"/>
                </a:ext>
              </a:extLst>
            </p:cNvPr>
            <p:cNvSpPr/>
            <p:nvPr/>
          </p:nvSpPr>
          <p:spPr>
            <a:xfrm>
              <a:off x="652350" y="4711500"/>
              <a:ext cx="46925" cy="46925"/>
            </a:xfrm>
            <a:custGeom>
              <a:avLst/>
              <a:gdLst>
                <a:gd name="connsiteX0" fmla="*/ 41425 w 46925"/>
                <a:gd name="connsiteY0" fmla="*/ 6100 h 46925"/>
                <a:gd name="connsiteX1" fmla="*/ 41425 w 46925"/>
                <a:gd name="connsiteY1" fmla="*/ 6100 h 46925"/>
                <a:gd name="connsiteX2" fmla="*/ 38375 w 46925"/>
                <a:gd name="connsiteY2" fmla="*/ 3674 h 46925"/>
                <a:gd name="connsiteX3" fmla="*/ 35325 w 46925"/>
                <a:gd name="connsiteY3" fmla="*/ 1848 h 46925"/>
                <a:gd name="connsiteX4" fmla="*/ 31674 w 46925"/>
                <a:gd name="connsiteY4" fmla="*/ 624 h 46925"/>
                <a:gd name="connsiteX5" fmla="*/ 28023 w 46925"/>
                <a:gd name="connsiteY5" fmla="*/ 23 h 46925"/>
                <a:gd name="connsiteX6" fmla="*/ 24372 w 46925"/>
                <a:gd name="connsiteY6" fmla="*/ 624 h 46925"/>
                <a:gd name="connsiteX7" fmla="*/ 20726 w 46925"/>
                <a:gd name="connsiteY7" fmla="*/ 1848 h 46925"/>
                <a:gd name="connsiteX8" fmla="*/ 17676 w 46925"/>
                <a:gd name="connsiteY8" fmla="*/ 3674 h 46925"/>
                <a:gd name="connsiteX9" fmla="*/ 14626 w 46925"/>
                <a:gd name="connsiteY9" fmla="*/ 6100 h 46925"/>
                <a:gd name="connsiteX10" fmla="*/ 14626 w 46925"/>
                <a:gd name="connsiteY10" fmla="*/ 6100 h 46925"/>
                <a:gd name="connsiteX11" fmla="*/ 11599 w 46925"/>
                <a:gd name="connsiteY11" fmla="*/ 9774 h 46925"/>
                <a:gd name="connsiteX12" fmla="*/ 9150 w 46925"/>
                <a:gd name="connsiteY12" fmla="*/ 15250 h 46925"/>
                <a:gd name="connsiteX13" fmla="*/ 6724 w 46925"/>
                <a:gd name="connsiteY13" fmla="*/ 21951 h 46925"/>
                <a:gd name="connsiteX14" fmla="*/ 4274 w 46925"/>
                <a:gd name="connsiteY14" fmla="*/ 29248 h 46925"/>
                <a:gd name="connsiteX15" fmla="*/ 1248 w 46925"/>
                <a:gd name="connsiteY15" fmla="*/ 42026 h 46925"/>
                <a:gd name="connsiteX16" fmla="*/ 23 w 46925"/>
                <a:gd name="connsiteY16" fmla="*/ 46901 h 46925"/>
                <a:gd name="connsiteX17" fmla="*/ 23 w 46925"/>
                <a:gd name="connsiteY17" fmla="*/ 46901 h 46925"/>
                <a:gd name="connsiteX18" fmla="*/ 5499 w 46925"/>
                <a:gd name="connsiteY18" fmla="*/ 46300 h 46925"/>
                <a:gd name="connsiteX19" fmla="*/ 18277 w 46925"/>
                <a:gd name="connsiteY19" fmla="*/ 42650 h 46925"/>
                <a:gd name="connsiteX20" fmla="*/ 24973 w 46925"/>
                <a:gd name="connsiteY20" fmla="*/ 40824 h 46925"/>
                <a:gd name="connsiteX21" fmla="*/ 31674 w 46925"/>
                <a:gd name="connsiteY21" fmla="*/ 38375 h 46925"/>
                <a:gd name="connsiteX22" fmla="*/ 37774 w 46925"/>
                <a:gd name="connsiteY22" fmla="*/ 35325 h 46925"/>
                <a:gd name="connsiteX23" fmla="*/ 41425 w 46925"/>
                <a:gd name="connsiteY23" fmla="*/ 32899 h 46925"/>
                <a:gd name="connsiteX24" fmla="*/ 41425 w 46925"/>
                <a:gd name="connsiteY24" fmla="*/ 32899 h 46925"/>
                <a:gd name="connsiteX25" fmla="*/ 43851 w 46925"/>
                <a:gd name="connsiteY25" fmla="*/ 29848 h 46925"/>
                <a:gd name="connsiteX26" fmla="*/ 45676 w 46925"/>
                <a:gd name="connsiteY26" fmla="*/ 26198 h 46925"/>
                <a:gd name="connsiteX27" fmla="*/ 46901 w 46925"/>
                <a:gd name="connsiteY27" fmla="*/ 23148 h 46925"/>
                <a:gd name="connsiteX28" fmla="*/ 46901 w 46925"/>
                <a:gd name="connsiteY28" fmla="*/ 19502 h 46925"/>
                <a:gd name="connsiteX29" fmla="*/ 46901 w 46925"/>
                <a:gd name="connsiteY29" fmla="*/ 15851 h 46925"/>
                <a:gd name="connsiteX30" fmla="*/ 45676 w 46925"/>
                <a:gd name="connsiteY30" fmla="*/ 12200 h 46925"/>
                <a:gd name="connsiteX31" fmla="*/ 43851 w 46925"/>
                <a:gd name="connsiteY31" fmla="*/ 9150 h 46925"/>
                <a:gd name="connsiteX32" fmla="*/ 41425 w 46925"/>
                <a:gd name="connsiteY32" fmla="*/ 6100 h 46925"/>
                <a:gd name="connsiteX33" fmla="*/ 41425 w 46925"/>
                <a:gd name="connsiteY33" fmla="*/ 6100 h 4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25" h="46925" fill="none" extrusionOk="0">
                  <a:moveTo>
                    <a:pt x="41425" y="6100"/>
                  </a:moveTo>
                  <a:lnTo>
                    <a:pt x="41425" y="6100"/>
                  </a:lnTo>
                  <a:cubicBezTo>
                    <a:pt x="40551" y="5299"/>
                    <a:pt x="39186" y="4572"/>
                    <a:pt x="38375" y="3674"/>
                  </a:cubicBezTo>
                  <a:cubicBezTo>
                    <a:pt x="36721" y="3006"/>
                    <a:pt x="36766" y="2781"/>
                    <a:pt x="35325" y="1848"/>
                  </a:cubicBezTo>
                  <a:cubicBezTo>
                    <a:pt x="34767" y="1599"/>
                    <a:pt x="33360" y="1139"/>
                    <a:pt x="31674" y="624"/>
                  </a:cubicBezTo>
                  <a:cubicBezTo>
                    <a:pt x="30757" y="479"/>
                    <a:pt x="28587" y="325"/>
                    <a:pt x="28023" y="23"/>
                  </a:cubicBezTo>
                  <a:cubicBezTo>
                    <a:pt x="27512" y="269"/>
                    <a:pt x="26234" y="582"/>
                    <a:pt x="24372" y="624"/>
                  </a:cubicBezTo>
                  <a:cubicBezTo>
                    <a:pt x="23925" y="902"/>
                    <a:pt x="21705" y="1758"/>
                    <a:pt x="20726" y="1848"/>
                  </a:cubicBezTo>
                  <a:cubicBezTo>
                    <a:pt x="19238" y="2627"/>
                    <a:pt x="18919" y="2852"/>
                    <a:pt x="17676" y="3674"/>
                  </a:cubicBezTo>
                  <a:cubicBezTo>
                    <a:pt x="16618" y="4613"/>
                    <a:pt x="15514" y="5672"/>
                    <a:pt x="14626" y="6100"/>
                  </a:cubicBezTo>
                  <a:lnTo>
                    <a:pt x="14626" y="6100"/>
                  </a:lnTo>
                  <a:cubicBezTo>
                    <a:pt x="14149" y="6792"/>
                    <a:pt x="12090" y="9045"/>
                    <a:pt x="11599" y="9774"/>
                  </a:cubicBezTo>
                  <a:cubicBezTo>
                    <a:pt x="10574" y="11873"/>
                    <a:pt x="9797" y="12721"/>
                    <a:pt x="9150" y="15250"/>
                  </a:cubicBezTo>
                  <a:cubicBezTo>
                    <a:pt x="8497" y="17699"/>
                    <a:pt x="6543" y="21032"/>
                    <a:pt x="6724" y="21951"/>
                  </a:cubicBezTo>
                  <a:cubicBezTo>
                    <a:pt x="5472" y="23537"/>
                    <a:pt x="4677" y="27877"/>
                    <a:pt x="4274" y="29248"/>
                  </a:cubicBezTo>
                  <a:cubicBezTo>
                    <a:pt x="2764" y="34938"/>
                    <a:pt x="989" y="38634"/>
                    <a:pt x="1248" y="42026"/>
                  </a:cubicBezTo>
                  <a:cubicBezTo>
                    <a:pt x="1057" y="43678"/>
                    <a:pt x="853" y="45008"/>
                    <a:pt x="23" y="46901"/>
                  </a:cubicBezTo>
                  <a:lnTo>
                    <a:pt x="23" y="46901"/>
                  </a:lnTo>
                  <a:cubicBezTo>
                    <a:pt x="1919" y="46387"/>
                    <a:pt x="2968" y="46995"/>
                    <a:pt x="5499" y="46300"/>
                  </a:cubicBezTo>
                  <a:cubicBezTo>
                    <a:pt x="7470" y="46244"/>
                    <a:pt x="12269" y="45474"/>
                    <a:pt x="18277" y="42650"/>
                  </a:cubicBezTo>
                  <a:cubicBezTo>
                    <a:pt x="19658" y="42191"/>
                    <a:pt x="21836" y="41886"/>
                    <a:pt x="24973" y="40824"/>
                  </a:cubicBezTo>
                  <a:cubicBezTo>
                    <a:pt x="27182" y="40382"/>
                    <a:pt x="29180" y="39370"/>
                    <a:pt x="31674" y="38375"/>
                  </a:cubicBezTo>
                  <a:cubicBezTo>
                    <a:pt x="34451" y="36564"/>
                    <a:pt x="36591" y="36419"/>
                    <a:pt x="37774" y="35325"/>
                  </a:cubicBezTo>
                  <a:cubicBezTo>
                    <a:pt x="38472" y="34480"/>
                    <a:pt x="40835" y="32968"/>
                    <a:pt x="41425" y="32899"/>
                  </a:cubicBezTo>
                  <a:lnTo>
                    <a:pt x="41425" y="32899"/>
                  </a:lnTo>
                  <a:cubicBezTo>
                    <a:pt x="42593" y="31663"/>
                    <a:pt x="42999" y="30640"/>
                    <a:pt x="43851" y="29848"/>
                  </a:cubicBezTo>
                  <a:cubicBezTo>
                    <a:pt x="44134" y="28565"/>
                    <a:pt x="45331" y="26832"/>
                    <a:pt x="45676" y="26198"/>
                  </a:cubicBezTo>
                  <a:cubicBezTo>
                    <a:pt x="46328" y="24926"/>
                    <a:pt x="46480" y="23497"/>
                    <a:pt x="46901" y="23148"/>
                  </a:cubicBezTo>
                  <a:cubicBezTo>
                    <a:pt x="46612" y="21539"/>
                    <a:pt x="47164" y="20543"/>
                    <a:pt x="46901" y="19502"/>
                  </a:cubicBezTo>
                  <a:cubicBezTo>
                    <a:pt x="46979" y="19095"/>
                    <a:pt x="47021" y="16848"/>
                    <a:pt x="46901" y="15851"/>
                  </a:cubicBezTo>
                  <a:cubicBezTo>
                    <a:pt x="46852" y="14829"/>
                    <a:pt x="45963" y="13544"/>
                    <a:pt x="45676" y="12200"/>
                  </a:cubicBezTo>
                  <a:cubicBezTo>
                    <a:pt x="45441" y="11445"/>
                    <a:pt x="44400" y="9739"/>
                    <a:pt x="43851" y="9150"/>
                  </a:cubicBezTo>
                  <a:cubicBezTo>
                    <a:pt x="43604" y="8834"/>
                    <a:pt x="42179" y="7290"/>
                    <a:pt x="41425" y="6100"/>
                  </a:cubicBezTo>
                  <a:lnTo>
                    <a:pt x="41425" y="6100"/>
                  </a:lnTo>
                  <a:close/>
                </a:path>
              </a:pathLst>
            </a:custGeom>
            <a:noFill/>
            <a:ln w="28575" cap="rnd" cmpd="sng">
              <a:solidFill>
                <a:schemeClr val="accent5"/>
              </a:solidFill>
              <a:prstDash val="solid"/>
              <a:round/>
              <a:headEnd type="none" w="sm" len="sm"/>
              <a:tailEnd type="none" w="sm" len="sm"/>
              <a:extLst>
                <a:ext uri="{C807C97D-BFC1-408E-A445-0C87EB9F89A2}">
                  <ask:lineSketchStyleProps xmlns="" xmlns:ask="http://schemas.microsoft.com/office/drawing/2018/sketchyshapes" sd="2815508022">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3;p42">
              <a:extLst>
                <a:ext uri="{FF2B5EF4-FFF2-40B4-BE49-F238E27FC236}">
                  <a16:creationId xmlns:a16="http://schemas.microsoft.com/office/drawing/2014/main" id="{EDE9274A-2F3A-4E36-AB58-75C18211304F}"/>
                </a:ext>
              </a:extLst>
            </p:cNvPr>
            <p:cNvSpPr/>
            <p:nvPr/>
          </p:nvSpPr>
          <p:spPr>
            <a:xfrm>
              <a:off x="579300" y="4638450"/>
              <a:ext cx="46900" cy="46900"/>
            </a:xfrm>
            <a:custGeom>
              <a:avLst/>
              <a:gdLst>
                <a:gd name="connsiteX0" fmla="*/ 40798 w 46900"/>
                <a:gd name="connsiteY0" fmla="*/ 5473 h 46900"/>
                <a:gd name="connsiteX1" fmla="*/ 40798 w 46900"/>
                <a:gd name="connsiteY1" fmla="*/ 5473 h 46900"/>
                <a:gd name="connsiteX2" fmla="*/ 37749 w 46900"/>
                <a:gd name="connsiteY2" fmla="*/ 3048 h 46900"/>
                <a:gd name="connsiteX3" fmla="*/ 34701 w 46900"/>
                <a:gd name="connsiteY3" fmla="*/ 1224 h 46900"/>
                <a:gd name="connsiteX4" fmla="*/ 31047 w 46900"/>
                <a:gd name="connsiteY4" fmla="*/ 0 h 46900"/>
                <a:gd name="connsiteX5" fmla="*/ 27398 w 46900"/>
                <a:gd name="connsiteY5" fmla="*/ 0 h 46900"/>
                <a:gd name="connsiteX6" fmla="*/ 23750 w 46900"/>
                <a:gd name="connsiteY6" fmla="*/ 0 h 46900"/>
                <a:gd name="connsiteX7" fmla="*/ 20701 w 46900"/>
                <a:gd name="connsiteY7" fmla="*/ 1224 h 46900"/>
                <a:gd name="connsiteX8" fmla="*/ 17048 w 46900"/>
                <a:gd name="connsiteY8" fmla="*/ 3048 h 46900"/>
                <a:gd name="connsiteX9" fmla="*/ 13999 w 46900"/>
                <a:gd name="connsiteY9" fmla="*/ 5473 h 46900"/>
                <a:gd name="connsiteX10" fmla="*/ 13999 w 46900"/>
                <a:gd name="connsiteY10" fmla="*/ 5473 h 46900"/>
                <a:gd name="connsiteX11" fmla="*/ 11574 w 46900"/>
                <a:gd name="connsiteY11" fmla="*/ 9150 h 46900"/>
                <a:gd name="connsiteX12" fmla="*/ 8526 w 46900"/>
                <a:gd name="connsiteY12" fmla="*/ 15223 h 46900"/>
                <a:gd name="connsiteX13" fmla="*/ 6101 w 46900"/>
                <a:gd name="connsiteY13" fmla="*/ 21925 h 46900"/>
                <a:gd name="connsiteX14" fmla="*/ 4277 w 46900"/>
                <a:gd name="connsiteY14" fmla="*/ 28623 h 46900"/>
                <a:gd name="connsiteX15" fmla="*/ 623 w 46900"/>
                <a:gd name="connsiteY15" fmla="*/ 41398 h 46900"/>
                <a:gd name="connsiteX16" fmla="*/ 0 w 46900"/>
                <a:gd name="connsiteY16" fmla="*/ 46900 h 46900"/>
                <a:gd name="connsiteX17" fmla="*/ 0 w 46900"/>
                <a:gd name="connsiteY17" fmla="*/ 46900 h 46900"/>
                <a:gd name="connsiteX18" fmla="*/ 4872 w 46900"/>
                <a:gd name="connsiteY18" fmla="*/ 45675 h 46900"/>
                <a:gd name="connsiteX19" fmla="*/ 17676 w 46900"/>
                <a:gd name="connsiteY19" fmla="*/ 42622 h 46900"/>
                <a:gd name="connsiteX20" fmla="*/ 24974 w 46900"/>
                <a:gd name="connsiteY20" fmla="*/ 40197 h 46900"/>
                <a:gd name="connsiteX21" fmla="*/ 31676 w 46900"/>
                <a:gd name="connsiteY21" fmla="*/ 37749 h 46900"/>
                <a:gd name="connsiteX22" fmla="*/ 37149 w 46900"/>
                <a:gd name="connsiteY22" fmla="*/ 35325 h 46900"/>
                <a:gd name="connsiteX23" fmla="*/ 40798 w 46900"/>
                <a:gd name="connsiteY23" fmla="*/ 32276 h 46900"/>
                <a:gd name="connsiteX24" fmla="*/ 40798 w 46900"/>
                <a:gd name="connsiteY24" fmla="*/ 32276 h 46900"/>
                <a:gd name="connsiteX25" fmla="*/ 43223 w 46900"/>
                <a:gd name="connsiteY25" fmla="*/ 29223 h 46900"/>
                <a:gd name="connsiteX26" fmla="*/ 45052 w 46900"/>
                <a:gd name="connsiteY26" fmla="*/ 26198 h 46900"/>
                <a:gd name="connsiteX27" fmla="*/ 46276 w 46900"/>
                <a:gd name="connsiteY27" fmla="*/ 22526 h 46900"/>
                <a:gd name="connsiteX28" fmla="*/ 46900 w 46900"/>
                <a:gd name="connsiteY28" fmla="*/ 18877 h 46900"/>
                <a:gd name="connsiteX29" fmla="*/ 46276 w 46900"/>
                <a:gd name="connsiteY29" fmla="*/ 15223 h 46900"/>
                <a:gd name="connsiteX30" fmla="*/ 45052 w 46900"/>
                <a:gd name="connsiteY30" fmla="*/ 11574 h 46900"/>
                <a:gd name="connsiteX31" fmla="*/ 43223 w 46900"/>
                <a:gd name="connsiteY31" fmla="*/ 8526 h 46900"/>
                <a:gd name="connsiteX32" fmla="*/ 40798 w 46900"/>
                <a:gd name="connsiteY32" fmla="*/ 5473 h 46900"/>
                <a:gd name="connsiteX33" fmla="*/ 40798 w 46900"/>
                <a:gd name="connsiteY33" fmla="*/ 5473 h 4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00" h="46900" fill="none" extrusionOk="0">
                  <a:moveTo>
                    <a:pt x="40798" y="5473"/>
                  </a:moveTo>
                  <a:lnTo>
                    <a:pt x="40798" y="5473"/>
                  </a:lnTo>
                  <a:cubicBezTo>
                    <a:pt x="39658" y="4525"/>
                    <a:pt x="39307" y="4144"/>
                    <a:pt x="37749" y="3048"/>
                  </a:cubicBezTo>
                  <a:cubicBezTo>
                    <a:pt x="36532" y="2523"/>
                    <a:pt x="35517" y="1756"/>
                    <a:pt x="34701" y="1224"/>
                  </a:cubicBezTo>
                  <a:cubicBezTo>
                    <a:pt x="34151" y="1395"/>
                    <a:pt x="32346" y="209"/>
                    <a:pt x="31047" y="0"/>
                  </a:cubicBezTo>
                  <a:cubicBezTo>
                    <a:pt x="30370" y="-194"/>
                    <a:pt x="28994" y="314"/>
                    <a:pt x="27398" y="0"/>
                  </a:cubicBezTo>
                  <a:cubicBezTo>
                    <a:pt x="26086" y="-18"/>
                    <a:pt x="24811" y="232"/>
                    <a:pt x="23750" y="0"/>
                  </a:cubicBezTo>
                  <a:cubicBezTo>
                    <a:pt x="22709" y="654"/>
                    <a:pt x="21709" y="953"/>
                    <a:pt x="20701" y="1224"/>
                  </a:cubicBezTo>
                  <a:cubicBezTo>
                    <a:pt x="19339" y="2003"/>
                    <a:pt x="18361" y="2172"/>
                    <a:pt x="17048" y="3048"/>
                  </a:cubicBezTo>
                  <a:cubicBezTo>
                    <a:pt x="16400" y="3761"/>
                    <a:pt x="14131" y="4969"/>
                    <a:pt x="13999" y="5473"/>
                  </a:cubicBezTo>
                  <a:lnTo>
                    <a:pt x="13999" y="5473"/>
                  </a:lnTo>
                  <a:cubicBezTo>
                    <a:pt x="13538" y="6888"/>
                    <a:pt x="12461" y="8352"/>
                    <a:pt x="11574" y="9150"/>
                  </a:cubicBezTo>
                  <a:cubicBezTo>
                    <a:pt x="10086" y="11054"/>
                    <a:pt x="8583" y="14281"/>
                    <a:pt x="8526" y="15223"/>
                  </a:cubicBezTo>
                  <a:cubicBezTo>
                    <a:pt x="8405" y="17256"/>
                    <a:pt x="7647" y="19217"/>
                    <a:pt x="6101" y="21925"/>
                  </a:cubicBezTo>
                  <a:cubicBezTo>
                    <a:pt x="5681" y="23136"/>
                    <a:pt x="4650" y="25600"/>
                    <a:pt x="4277" y="28623"/>
                  </a:cubicBezTo>
                  <a:cubicBezTo>
                    <a:pt x="3290" y="34548"/>
                    <a:pt x="1621" y="37917"/>
                    <a:pt x="623" y="41398"/>
                  </a:cubicBezTo>
                  <a:cubicBezTo>
                    <a:pt x="207" y="43389"/>
                    <a:pt x="488" y="45205"/>
                    <a:pt x="0" y="46900"/>
                  </a:cubicBezTo>
                  <a:lnTo>
                    <a:pt x="0" y="46900"/>
                  </a:lnTo>
                  <a:cubicBezTo>
                    <a:pt x="2195" y="45967"/>
                    <a:pt x="3133" y="45783"/>
                    <a:pt x="4872" y="45675"/>
                  </a:cubicBezTo>
                  <a:cubicBezTo>
                    <a:pt x="7952" y="44705"/>
                    <a:pt x="15135" y="42224"/>
                    <a:pt x="17676" y="42622"/>
                  </a:cubicBezTo>
                  <a:cubicBezTo>
                    <a:pt x="19760" y="42023"/>
                    <a:pt x="21889" y="40972"/>
                    <a:pt x="24974" y="40197"/>
                  </a:cubicBezTo>
                  <a:cubicBezTo>
                    <a:pt x="28473" y="39551"/>
                    <a:pt x="30645" y="37769"/>
                    <a:pt x="31676" y="37749"/>
                  </a:cubicBezTo>
                  <a:cubicBezTo>
                    <a:pt x="33582" y="36678"/>
                    <a:pt x="35225" y="35859"/>
                    <a:pt x="37149" y="35325"/>
                  </a:cubicBezTo>
                  <a:cubicBezTo>
                    <a:pt x="38813" y="34439"/>
                    <a:pt x="39185" y="33566"/>
                    <a:pt x="40798" y="32276"/>
                  </a:cubicBezTo>
                  <a:lnTo>
                    <a:pt x="40798" y="32276"/>
                  </a:lnTo>
                  <a:cubicBezTo>
                    <a:pt x="41368" y="32030"/>
                    <a:pt x="42972" y="29736"/>
                    <a:pt x="43223" y="29223"/>
                  </a:cubicBezTo>
                  <a:cubicBezTo>
                    <a:pt x="43573" y="28491"/>
                    <a:pt x="44840" y="26929"/>
                    <a:pt x="45052" y="26198"/>
                  </a:cubicBezTo>
                  <a:cubicBezTo>
                    <a:pt x="45545" y="24371"/>
                    <a:pt x="45874" y="22816"/>
                    <a:pt x="46276" y="22526"/>
                  </a:cubicBezTo>
                  <a:cubicBezTo>
                    <a:pt x="46530" y="21251"/>
                    <a:pt x="46669" y="20041"/>
                    <a:pt x="46900" y="18877"/>
                  </a:cubicBezTo>
                  <a:cubicBezTo>
                    <a:pt x="46644" y="17574"/>
                    <a:pt x="46336" y="16431"/>
                    <a:pt x="46276" y="15223"/>
                  </a:cubicBezTo>
                  <a:cubicBezTo>
                    <a:pt x="46221" y="14688"/>
                    <a:pt x="45290" y="12611"/>
                    <a:pt x="45052" y="11574"/>
                  </a:cubicBezTo>
                  <a:cubicBezTo>
                    <a:pt x="44635" y="10305"/>
                    <a:pt x="43558" y="8778"/>
                    <a:pt x="43223" y="8526"/>
                  </a:cubicBezTo>
                  <a:cubicBezTo>
                    <a:pt x="42074" y="6959"/>
                    <a:pt x="41201" y="5917"/>
                    <a:pt x="40798" y="5473"/>
                  </a:cubicBezTo>
                  <a:lnTo>
                    <a:pt x="40798" y="5473"/>
                  </a:lnTo>
                  <a:close/>
                </a:path>
              </a:pathLst>
            </a:custGeom>
            <a:noFill/>
            <a:ln w="28575" cap="rnd" cmpd="sng">
              <a:solidFill>
                <a:schemeClr val="accent5"/>
              </a:solidFill>
              <a:prstDash val="solid"/>
              <a:round/>
              <a:headEnd type="none" w="sm" len="sm"/>
              <a:tailEnd type="none" w="sm" len="sm"/>
              <a:extLst>
                <a:ext uri="{C807C97D-BFC1-408E-A445-0C87EB9F89A2}">
                  <ask:lineSketchStyleProps xmlns="" xmlns:ask="http://schemas.microsoft.com/office/drawing/2018/sketchyshapes" sd="2909490853">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404;p42">
            <a:extLst>
              <a:ext uri="{FF2B5EF4-FFF2-40B4-BE49-F238E27FC236}">
                <a16:creationId xmlns:a16="http://schemas.microsoft.com/office/drawing/2014/main" id="{AC6F4B0A-DB79-4A8A-9BF6-EABA5969DD56}"/>
              </a:ext>
            </a:extLst>
          </p:cNvPr>
          <p:cNvSpPr/>
          <p:nvPr/>
        </p:nvSpPr>
        <p:spPr>
          <a:xfrm>
            <a:off x="8082488" y="202940"/>
            <a:ext cx="217994" cy="250029"/>
          </a:xfrm>
          <a:custGeom>
            <a:avLst/>
            <a:gdLst>
              <a:gd name="connsiteX0" fmla="*/ 104428 w 217994"/>
              <a:gd name="connsiteY0" fmla="*/ 5080 h 250029"/>
              <a:gd name="connsiteX1" fmla="*/ 104428 w 217994"/>
              <a:gd name="connsiteY1" fmla="*/ 5080 h 250029"/>
              <a:gd name="connsiteX2" fmla="*/ 105481 w 217994"/>
              <a:gd name="connsiteY2" fmla="*/ 2965 h 250029"/>
              <a:gd name="connsiteX3" fmla="*/ 106535 w 217994"/>
              <a:gd name="connsiteY3" fmla="*/ 1283 h 250029"/>
              <a:gd name="connsiteX4" fmla="*/ 107935 w 217994"/>
              <a:gd name="connsiteY4" fmla="*/ 433 h 250029"/>
              <a:gd name="connsiteX5" fmla="*/ 108989 w 217994"/>
              <a:gd name="connsiteY5" fmla="*/ 17 h 250029"/>
              <a:gd name="connsiteX6" fmla="*/ 110043 w 217994"/>
              <a:gd name="connsiteY6" fmla="*/ 433 h 250029"/>
              <a:gd name="connsiteX7" fmla="*/ 111458 w 217994"/>
              <a:gd name="connsiteY7" fmla="*/ 1283 h 250029"/>
              <a:gd name="connsiteX8" fmla="*/ 112512 w 217994"/>
              <a:gd name="connsiteY8" fmla="*/ 2965 h 250029"/>
              <a:gd name="connsiteX9" fmla="*/ 113565 w 217994"/>
              <a:gd name="connsiteY9" fmla="*/ 5080 h 250029"/>
              <a:gd name="connsiteX10" fmla="*/ 137471 w 217994"/>
              <a:gd name="connsiteY10" fmla="*/ 70956 h 250029"/>
              <a:gd name="connsiteX11" fmla="*/ 137471 w 217994"/>
              <a:gd name="connsiteY11" fmla="*/ 70956 h 250029"/>
              <a:gd name="connsiteX12" fmla="*/ 138525 w 217994"/>
              <a:gd name="connsiteY12" fmla="*/ 73071 h 250029"/>
              <a:gd name="connsiteX13" fmla="*/ 140286 w 217994"/>
              <a:gd name="connsiteY13" fmla="*/ 75603 h 250029"/>
              <a:gd name="connsiteX14" fmla="*/ 142047 w 217994"/>
              <a:gd name="connsiteY14" fmla="*/ 77718 h 250029"/>
              <a:gd name="connsiteX15" fmla="*/ 144155 w 217994"/>
              <a:gd name="connsiteY15" fmla="*/ 79834 h 250029"/>
              <a:gd name="connsiteX16" fmla="*/ 146262 w 217994"/>
              <a:gd name="connsiteY16" fmla="*/ 81516 h 250029"/>
              <a:gd name="connsiteX17" fmla="*/ 148716 w 217994"/>
              <a:gd name="connsiteY17" fmla="*/ 82782 h 250029"/>
              <a:gd name="connsiteX18" fmla="*/ 150838 w 217994"/>
              <a:gd name="connsiteY18" fmla="*/ 84048 h 250029"/>
              <a:gd name="connsiteX19" fmla="*/ 153293 w 217994"/>
              <a:gd name="connsiteY19" fmla="*/ 84481 h 250029"/>
              <a:gd name="connsiteX20" fmla="*/ 212364 w 217994"/>
              <a:gd name="connsiteY20" fmla="*/ 91660 h 250029"/>
              <a:gd name="connsiteX21" fmla="*/ 212364 w 217994"/>
              <a:gd name="connsiteY21" fmla="*/ 91660 h 250029"/>
              <a:gd name="connsiteX22" fmla="*/ 214471 w 217994"/>
              <a:gd name="connsiteY22" fmla="*/ 92076 h 250029"/>
              <a:gd name="connsiteX23" fmla="*/ 216232 w 217994"/>
              <a:gd name="connsiteY23" fmla="*/ 92926 h 250029"/>
              <a:gd name="connsiteX24" fmla="*/ 217286 w 217994"/>
              <a:gd name="connsiteY24" fmla="*/ 93758 h 250029"/>
              <a:gd name="connsiteX25" fmla="*/ 217979 w 217994"/>
              <a:gd name="connsiteY25" fmla="*/ 95458 h 250029"/>
              <a:gd name="connsiteX26" fmla="*/ 217979 w 217994"/>
              <a:gd name="connsiteY26" fmla="*/ 96723 h 250029"/>
              <a:gd name="connsiteX27" fmla="*/ 217633 w 217994"/>
              <a:gd name="connsiteY27" fmla="*/ 98405 h 250029"/>
              <a:gd name="connsiteX28" fmla="*/ 216925 w 217994"/>
              <a:gd name="connsiteY28" fmla="*/ 100105 h 250029"/>
              <a:gd name="connsiteX29" fmla="*/ 215179 w 217994"/>
              <a:gd name="connsiteY29" fmla="*/ 102220 h 250029"/>
              <a:gd name="connsiteX30" fmla="*/ 170875 w 217994"/>
              <a:gd name="connsiteY30" fmla="*/ 149507 h 250029"/>
              <a:gd name="connsiteX31" fmla="*/ 170875 w 217994"/>
              <a:gd name="connsiteY31" fmla="*/ 149507 h 250029"/>
              <a:gd name="connsiteX32" fmla="*/ 169114 w 217994"/>
              <a:gd name="connsiteY32" fmla="*/ 151623 h 250029"/>
              <a:gd name="connsiteX33" fmla="*/ 167714 w 217994"/>
              <a:gd name="connsiteY33" fmla="*/ 154154 h 250029"/>
              <a:gd name="connsiteX34" fmla="*/ 166660 w 217994"/>
              <a:gd name="connsiteY34" fmla="*/ 157119 h 250029"/>
              <a:gd name="connsiteX35" fmla="*/ 165606 w 217994"/>
              <a:gd name="connsiteY35" fmla="*/ 160067 h 250029"/>
              <a:gd name="connsiteX36" fmla="*/ 164899 w 217994"/>
              <a:gd name="connsiteY36" fmla="*/ 163032 h 250029"/>
              <a:gd name="connsiteX37" fmla="*/ 164538 w 217994"/>
              <a:gd name="connsiteY37" fmla="*/ 165980 h 250029"/>
              <a:gd name="connsiteX38" fmla="*/ 164538 w 217994"/>
              <a:gd name="connsiteY38" fmla="*/ 168946 h 250029"/>
              <a:gd name="connsiteX39" fmla="*/ 164899 w 217994"/>
              <a:gd name="connsiteY39" fmla="*/ 171893 h 250029"/>
              <a:gd name="connsiteX40" fmla="*/ 177559 w 217994"/>
              <a:gd name="connsiteY40" fmla="*/ 242000 h 250029"/>
              <a:gd name="connsiteX41" fmla="*/ 177559 w 217994"/>
              <a:gd name="connsiteY41" fmla="*/ 242000 h 250029"/>
              <a:gd name="connsiteX42" fmla="*/ 177905 w 217994"/>
              <a:gd name="connsiteY42" fmla="*/ 244532 h 250029"/>
              <a:gd name="connsiteX43" fmla="*/ 177559 w 217994"/>
              <a:gd name="connsiteY43" fmla="*/ 246231 h 250029"/>
              <a:gd name="connsiteX44" fmla="*/ 177198 w 217994"/>
              <a:gd name="connsiteY44" fmla="*/ 247913 h 250029"/>
              <a:gd name="connsiteX45" fmla="*/ 176505 w 217994"/>
              <a:gd name="connsiteY45" fmla="*/ 249179 h 250029"/>
              <a:gd name="connsiteX46" fmla="*/ 175091 w 217994"/>
              <a:gd name="connsiteY46" fmla="*/ 249595 h 250029"/>
              <a:gd name="connsiteX47" fmla="*/ 173690 w 217994"/>
              <a:gd name="connsiteY47" fmla="*/ 250029 h 250029"/>
              <a:gd name="connsiteX48" fmla="*/ 171929 w 217994"/>
              <a:gd name="connsiteY48" fmla="*/ 249179 h 250029"/>
              <a:gd name="connsiteX49" fmla="*/ 170168 w 217994"/>
              <a:gd name="connsiteY49" fmla="*/ 248329 h 250029"/>
              <a:gd name="connsiteX50" fmla="*/ 118834 w 217994"/>
              <a:gd name="connsiteY50" fmla="*/ 212019 h 250029"/>
              <a:gd name="connsiteX51" fmla="*/ 118834 w 217994"/>
              <a:gd name="connsiteY51" fmla="*/ 212019 h 250029"/>
              <a:gd name="connsiteX52" fmla="*/ 116727 w 217994"/>
              <a:gd name="connsiteY52" fmla="*/ 210753 h 250029"/>
              <a:gd name="connsiteX53" fmla="*/ 114273 w 217994"/>
              <a:gd name="connsiteY53" fmla="*/ 209903 h 250029"/>
              <a:gd name="connsiteX54" fmla="*/ 111458 w 217994"/>
              <a:gd name="connsiteY54" fmla="*/ 209487 h 250029"/>
              <a:gd name="connsiteX55" fmla="*/ 108989 w 217994"/>
              <a:gd name="connsiteY55" fmla="*/ 209487 h 250029"/>
              <a:gd name="connsiteX56" fmla="*/ 106535 w 217994"/>
              <a:gd name="connsiteY56" fmla="*/ 209487 h 250029"/>
              <a:gd name="connsiteX57" fmla="*/ 103720 w 217994"/>
              <a:gd name="connsiteY57" fmla="*/ 209903 h 250029"/>
              <a:gd name="connsiteX58" fmla="*/ 101266 w 217994"/>
              <a:gd name="connsiteY58" fmla="*/ 210753 h 250029"/>
              <a:gd name="connsiteX59" fmla="*/ 99144 w 217994"/>
              <a:gd name="connsiteY59" fmla="*/ 212019 h 250029"/>
              <a:gd name="connsiteX60" fmla="*/ 47825 w 217994"/>
              <a:gd name="connsiteY60" fmla="*/ 248329 h 250029"/>
              <a:gd name="connsiteX61" fmla="*/ 47825 w 217994"/>
              <a:gd name="connsiteY61" fmla="*/ 248329 h 250029"/>
              <a:gd name="connsiteX62" fmla="*/ 46064 w 217994"/>
              <a:gd name="connsiteY62" fmla="*/ 249179 h 250029"/>
              <a:gd name="connsiteX63" fmla="*/ 44303 w 217994"/>
              <a:gd name="connsiteY63" fmla="*/ 250029 h 250029"/>
              <a:gd name="connsiteX64" fmla="*/ 42902 w 217994"/>
              <a:gd name="connsiteY64" fmla="*/ 249595 h 250029"/>
              <a:gd name="connsiteX65" fmla="*/ 41488 w 217994"/>
              <a:gd name="connsiteY65" fmla="*/ 249179 h 250029"/>
              <a:gd name="connsiteX66" fmla="*/ 40795 w 217994"/>
              <a:gd name="connsiteY66" fmla="*/ 247913 h 250029"/>
              <a:gd name="connsiteX67" fmla="*/ 40434 w 217994"/>
              <a:gd name="connsiteY67" fmla="*/ 246231 h 250029"/>
              <a:gd name="connsiteX68" fmla="*/ 40088 w 217994"/>
              <a:gd name="connsiteY68" fmla="*/ 244532 h 250029"/>
              <a:gd name="connsiteX69" fmla="*/ 40434 w 217994"/>
              <a:gd name="connsiteY69" fmla="*/ 242000 h 250029"/>
              <a:gd name="connsiteX70" fmla="*/ 53094 w 217994"/>
              <a:gd name="connsiteY70" fmla="*/ 171893 h 250029"/>
              <a:gd name="connsiteX71" fmla="*/ 53094 w 217994"/>
              <a:gd name="connsiteY71" fmla="*/ 171893 h 250029"/>
              <a:gd name="connsiteX72" fmla="*/ 53441 w 217994"/>
              <a:gd name="connsiteY72" fmla="*/ 168946 h 250029"/>
              <a:gd name="connsiteX73" fmla="*/ 53441 w 217994"/>
              <a:gd name="connsiteY73" fmla="*/ 165980 h 250029"/>
              <a:gd name="connsiteX74" fmla="*/ 53094 w 217994"/>
              <a:gd name="connsiteY74" fmla="*/ 163032 h 250029"/>
              <a:gd name="connsiteX75" fmla="*/ 52387 w 217994"/>
              <a:gd name="connsiteY75" fmla="*/ 160067 h 250029"/>
              <a:gd name="connsiteX76" fmla="*/ 51333 w 217994"/>
              <a:gd name="connsiteY76" fmla="*/ 157119 h 250029"/>
              <a:gd name="connsiteX77" fmla="*/ 50279 w 217994"/>
              <a:gd name="connsiteY77" fmla="*/ 154154 h 250029"/>
              <a:gd name="connsiteX78" fmla="*/ 48879 w 217994"/>
              <a:gd name="connsiteY78" fmla="*/ 151623 h 250029"/>
              <a:gd name="connsiteX79" fmla="*/ 47118 w 217994"/>
              <a:gd name="connsiteY79" fmla="*/ 149507 h 250029"/>
              <a:gd name="connsiteX80" fmla="*/ 2814 w 217994"/>
              <a:gd name="connsiteY80" fmla="*/ 102220 h 250029"/>
              <a:gd name="connsiteX81" fmla="*/ 2814 w 217994"/>
              <a:gd name="connsiteY81" fmla="*/ 102220 h 250029"/>
              <a:gd name="connsiteX82" fmla="*/ 1053 w 217994"/>
              <a:gd name="connsiteY82" fmla="*/ 100105 h 250029"/>
              <a:gd name="connsiteX83" fmla="*/ 360 w 217994"/>
              <a:gd name="connsiteY83" fmla="*/ 98405 h 250029"/>
              <a:gd name="connsiteX84" fmla="*/ 0 w 217994"/>
              <a:gd name="connsiteY84" fmla="*/ 96723 h 250029"/>
              <a:gd name="connsiteX85" fmla="*/ 0 w 217994"/>
              <a:gd name="connsiteY85" fmla="*/ 95458 h 250029"/>
              <a:gd name="connsiteX86" fmla="*/ 707 w 217994"/>
              <a:gd name="connsiteY86" fmla="*/ 93758 h 250029"/>
              <a:gd name="connsiteX87" fmla="*/ 1761 w 217994"/>
              <a:gd name="connsiteY87" fmla="*/ 92926 h 250029"/>
              <a:gd name="connsiteX88" fmla="*/ 3522 w 217994"/>
              <a:gd name="connsiteY88" fmla="*/ 92076 h 250029"/>
              <a:gd name="connsiteX89" fmla="*/ 5629 w 217994"/>
              <a:gd name="connsiteY89" fmla="*/ 91660 h 250029"/>
              <a:gd name="connsiteX90" fmla="*/ 64700 w 217994"/>
              <a:gd name="connsiteY90" fmla="*/ 84481 h 250029"/>
              <a:gd name="connsiteX91" fmla="*/ 64700 w 217994"/>
              <a:gd name="connsiteY91" fmla="*/ 84481 h 250029"/>
              <a:gd name="connsiteX92" fmla="*/ 67155 w 217994"/>
              <a:gd name="connsiteY92" fmla="*/ 84048 h 250029"/>
              <a:gd name="connsiteX93" fmla="*/ 69262 w 217994"/>
              <a:gd name="connsiteY93" fmla="*/ 82782 h 250029"/>
              <a:gd name="connsiteX94" fmla="*/ 71731 w 217994"/>
              <a:gd name="connsiteY94" fmla="*/ 81516 h 250029"/>
              <a:gd name="connsiteX95" fmla="*/ 73838 w 217994"/>
              <a:gd name="connsiteY95" fmla="*/ 79834 h 250029"/>
              <a:gd name="connsiteX96" fmla="*/ 75946 w 217994"/>
              <a:gd name="connsiteY96" fmla="*/ 77718 h 250029"/>
              <a:gd name="connsiteX97" fmla="*/ 77707 w 217994"/>
              <a:gd name="connsiteY97" fmla="*/ 75603 h 250029"/>
              <a:gd name="connsiteX98" fmla="*/ 79468 w 217994"/>
              <a:gd name="connsiteY98" fmla="*/ 73071 h 250029"/>
              <a:gd name="connsiteX99" fmla="*/ 80522 w 217994"/>
              <a:gd name="connsiteY99" fmla="*/ 70956 h 250029"/>
              <a:gd name="connsiteX100" fmla="*/ 104428 w 217994"/>
              <a:gd name="connsiteY100" fmla="*/ 5080 h 25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17994" h="250029" fill="none" extrusionOk="0">
                <a:moveTo>
                  <a:pt x="104428" y="5080"/>
                </a:moveTo>
                <a:lnTo>
                  <a:pt x="104428" y="5080"/>
                </a:lnTo>
                <a:cubicBezTo>
                  <a:pt x="104797" y="4166"/>
                  <a:pt x="105026" y="3580"/>
                  <a:pt x="105481" y="2965"/>
                </a:cubicBezTo>
                <a:cubicBezTo>
                  <a:pt x="105661" y="2597"/>
                  <a:pt x="106225" y="1944"/>
                  <a:pt x="106535" y="1283"/>
                </a:cubicBezTo>
                <a:cubicBezTo>
                  <a:pt x="106764" y="991"/>
                  <a:pt x="107615" y="677"/>
                  <a:pt x="107935" y="433"/>
                </a:cubicBezTo>
                <a:cubicBezTo>
                  <a:pt x="108137" y="316"/>
                  <a:pt x="108624" y="222"/>
                  <a:pt x="108989" y="17"/>
                </a:cubicBezTo>
                <a:cubicBezTo>
                  <a:pt x="109380" y="136"/>
                  <a:pt x="109600" y="266"/>
                  <a:pt x="110043" y="433"/>
                </a:cubicBezTo>
                <a:cubicBezTo>
                  <a:pt x="110472" y="720"/>
                  <a:pt x="111076" y="1061"/>
                  <a:pt x="111458" y="1283"/>
                </a:cubicBezTo>
                <a:cubicBezTo>
                  <a:pt x="112042" y="1970"/>
                  <a:pt x="111979" y="2510"/>
                  <a:pt x="112512" y="2965"/>
                </a:cubicBezTo>
                <a:cubicBezTo>
                  <a:pt x="112797" y="3717"/>
                  <a:pt x="113220" y="4340"/>
                  <a:pt x="113565" y="5080"/>
                </a:cubicBezTo>
                <a:cubicBezTo>
                  <a:pt x="122599" y="17852"/>
                  <a:pt x="122329" y="45086"/>
                  <a:pt x="137471" y="70956"/>
                </a:cubicBezTo>
                <a:lnTo>
                  <a:pt x="137471" y="70956"/>
                </a:lnTo>
                <a:cubicBezTo>
                  <a:pt x="137878" y="71664"/>
                  <a:pt x="138107" y="72373"/>
                  <a:pt x="138525" y="73071"/>
                </a:cubicBezTo>
                <a:cubicBezTo>
                  <a:pt x="139683" y="74104"/>
                  <a:pt x="139744" y="75214"/>
                  <a:pt x="140286" y="75603"/>
                </a:cubicBezTo>
                <a:cubicBezTo>
                  <a:pt x="140736" y="76087"/>
                  <a:pt x="141511" y="77228"/>
                  <a:pt x="142047" y="77718"/>
                </a:cubicBezTo>
                <a:cubicBezTo>
                  <a:pt x="143069" y="78239"/>
                  <a:pt x="143546" y="79343"/>
                  <a:pt x="144155" y="79834"/>
                </a:cubicBezTo>
                <a:cubicBezTo>
                  <a:pt x="144610" y="80298"/>
                  <a:pt x="145690" y="81016"/>
                  <a:pt x="146262" y="81516"/>
                </a:cubicBezTo>
                <a:cubicBezTo>
                  <a:pt x="147212" y="81806"/>
                  <a:pt x="148050" y="82686"/>
                  <a:pt x="148716" y="82782"/>
                </a:cubicBezTo>
                <a:cubicBezTo>
                  <a:pt x="149652" y="83260"/>
                  <a:pt x="150100" y="83935"/>
                  <a:pt x="150838" y="84048"/>
                </a:cubicBezTo>
                <a:cubicBezTo>
                  <a:pt x="151664" y="83991"/>
                  <a:pt x="152680" y="84380"/>
                  <a:pt x="153293" y="84481"/>
                </a:cubicBezTo>
                <a:cubicBezTo>
                  <a:pt x="171159" y="84517"/>
                  <a:pt x="195942" y="96578"/>
                  <a:pt x="212364" y="91660"/>
                </a:cubicBezTo>
                <a:lnTo>
                  <a:pt x="212364" y="91660"/>
                </a:lnTo>
                <a:cubicBezTo>
                  <a:pt x="213089" y="91593"/>
                  <a:pt x="213917" y="92002"/>
                  <a:pt x="214471" y="92076"/>
                </a:cubicBezTo>
                <a:cubicBezTo>
                  <a:pt x="215201" y="92379"/>
                  <a:pt x="215827" y="92640"/>
                  <a:pt x="216232" y="92926"/>
                </a:cubicBezTo>
                <a:cubicBezTo>
                  <a:pt x="216462" y="93104"/>
                  <a:pt x="216739" y="93498"/>
                  <a:pt x="217286" y="93758"/>
                </a:cubicBezTo>
                <a:cubicBezTo>
                  <a:pt x="217640" y="94433"/>
                  <a:pt x="217820" y="94792"/>
                  <a:pt x="217979" y="95458"/>
                </a:cubicBezTo>
                <a:cubicBezTo>
                  <a:pt x="218106" y="95781"/>
                  <a:pt x="217842" y="96188"/>
                  <a:pt x="217979" y="96723"/>
                </a:cubicBezTo>
                <a:cubicBezTo>
                  <a:pt x="217806" y="97362"/>
                  <a:pt x="217689" y="97728"/>
                  <a:pt x="217633" y="98405"/>
                </a:cubicBezTo>
                <a:cubicBezTo>
                  <a:pt x="217448" y="99039"/>
                  <a:pt x="217038" y="99542"/>
                  <a:pt x="216925" y="100105"/>
                </a:cubicBezTo>
                <a:cubicBezTo>
                  <a:pt x="216201" y="100649"/>
                  <a:pt x="216004" y="101431"/>
                  <a:pt x="215179" y="102220"/>
                </a:cubicBezTo>
                <a:cubicBezTo>
                  <a:pt x="202737" y="124100"/>
                  <a:pt x="186866" y="126377"/>
                  <a:pt x="170875" y="149507"/>
                </a:cubicBezTo>
                <a:lnTo>
                  <a:pt x="170875" y="149507"/>
                </a:lnTo>
                <a:cubicBezTo>
                  <a:pt x="170688" y="150128"/>
                  <a:pt x="169406" y="151100"/>
                  <a:pt x="169114" y="151623"/>
                </a:cubicBezTo>
                <a:cubicBezTo>
                  <a:pt x="168562" y="152542"/>
                  <a:pt x="167988" y="153390"/>
                  <a:pt x="167714" y="154154"/>
                </a:cubicBezTo>
                <a:cubicBezTo>
                  <a:pt x="167365" y="155266"/>
                  <a:pt x="166940" y="156195"/>
                  <a:pt x="166660" y="157119"/>
                </a:cubicBezTo>
                <a:cubicBezTo>
                  <a:pt x="166308" y="158336"/>
                  <a:pt x="166026" y="159022"/>
                  <a:pt x="165606" y="160067"/>
                </a:cubicBezTo>
                <a:cubicBezTo>
                  <a:pt x="165496" y="161133"/>
                  <a:pt x="165140" y="161799"/>
                  <a:pt x="164899" y="163032"/>
                </a:cubicBezTo>
                <a:cubicBezTo>
                  <a:pt x="164810" y="163890"/>
                  <a:pt x="164439" y="164959"/>
                  <a:pt x="164538" y="165980"/>
                </a:cubicBezTo>
                <a:cubicBezTo>
                  <a:pt x="164712" y="166647"/>
                  <a:pt x="164334" y="168215"/>
                  <a:pt x="164538" y="168946"/>
                </a:cubicBezTo>
                <a:cubicBezTo>
                  <a:pt x="164875" y="169945"/>
                  <a:pt x="164746" y="170882"/>
                  <a:pt x="164899" y="171893"/>
                </a:cubicBezTo>
                <a:cubicBezTo>
                  <a:pt x="174395" y="197645"/>
                  <a:pt x="168167" y="217679"/>
                  <a:pt x="177559" y="242000"/>
                </a:cubicBezTo>
                <a:lnTo>
                  <a:pt x="177559" y="242000"/>
                </a:lnTo>
                <a:cubicBezTo>
                  <a:pt x="177658" y="242893"/>
                  <a:pt x="177819" y="243682"/>
                  <a:pt x="177905" y="244532"/>
                </a:cubicBezTo>
                <a:cubicBezTo>
                  <a:pt x="177739" y="245056"/>
                  <a:pt x="177601" y="245516"/>
                  <a:pt x="177559" y="246231"/>
                </a:cubicBezTo>
                <a:cubicBezTo>
                  <a:pt x="177476" y="246628"/>
                  <a:pt x="177430" y="247345"/>
                  <a:pt x="177198" y="247913"/>
                </a:cubicBezTo>
                <a:cubicBezTo>
                  <a:pt x="176969" y="248285"/>
                  <a:pt x="176748" y="248761"/>
                  <a:pt x="176505" y="249179"/>
                </a:cubicBezTo>
                <a:cubicBezTo>
                  <a:pt x="175941" y="249442"/>
                  <a:pt x="175707" y="249342"/>
                  <a:pt x="175091" y="249595"/>
                </a:cubicBezTo>
                <a:cubicBezTo>
                  <a:pt x="174605" y="249772"/>
                  <a:pt x="174136" y="249888"/>
                  <a:pt x="173690" y="250029"/>
                </a:cubicBezTo>
                <a:cubicBezTo>
                  <a:pt x="173021" y="249898"/>
                  <a:pt x="172422" y="249316"/>
                  <a:pt x="171929" y="249179"/>
                </a:cubicBezTo>
                <a:cubicBezTo>
                  <a:pt x="171277" y="249056"/>
                  <a:pt x="170711" y="248621"/>
                  <a:pt x="170168" y="248329"/>
                </a:cubicBezTo>
                <a:cubicBezTo>
                  <a:pt x="144577" y="239336"/>
                  <a:pt x="135761" y="222919"/>
                  <a:pt x="118834" y="212019"/>
                </a:cubicBezTo>
                <a:lnTo>
                  <a:pt x="118834" y="212019"/>
                </a:lnTo>
                <a:cubicBezTo>
                  <a:pt x="118063" y="211539"/>
                  <a:pt x="117562" y="211008"/>
                  <a:pt x="116727" y="210753"/>
                </a:cubicBezTo>
                <a:cubicBezTo>
                  <a:pt x="115906" y="210493"/>
                  <a:pt x="115176" y="209904"/>
                  <a:pt x="114273" y="209903"/>
                </a:cubicBezTo>
                <a:cubicBezTo>
                  <a:pt x="113213" y="209943"/>
                  <a:pt x="112247" y="209534"/>
                  <a:pt x="111458" y="209487"/>
                </a:cubicBezTo>
                <a:cubicBezTo>
                  <a:pt x="110359" y="209736"/>
                  <a:pt x="109592" y="209243"/>
                  <a:pt x="108989" y="209487"/>
                </a:cubicBezTo>
                <a:cubicBezTo>
                  <a:pt x="108349" y="209609"/>
                  <a:pt x="107077" y="209424"/>
                  <a:pt x="106535" y="209487"/>
                </a:cubicBezTo>
                <a:cubicBezTo>
                  <a:pt x="105847" y="209822"/>
                  <a:pt x="104971" y="209706"/>
                  <a:pt x="103720" y="209903"/>
                </a:cubicBezTo>
                <a:cubicBezTo>
                  <a:pt x="102666" y="210558"/>
                  <a:pt x="101842" y="210380"/>
                  <a:pt x="101266" y="210753"/>
                </a:cubicBezTo>
                <a:cubicBezTo>
                  <a:pt x="100978" y="211266"/>
                  <a:pt x="99955" y="211479"/>
                  <a:pt x="99144" y="212019"/>
                </a:cubicBezTo>
                <a:cubicBezTo>
                  <a:pt x="83998" y="231043"/>
                  <a:pt x="59976" y="230502"/>
                  <a:pt x="47825" y="248329"/>
                </a:cubicBezTo>
                <a:lnTo>
                  <a:pt x="47825" y="248329"/>
                </a:lnTo>
                <a:cubicBezTo>
                  <a:pt x="47213" y="248749"/>
                  <a:pt x="46477" y="248957"/>
                  <a:pt x="46064" y="249179"/>
                </a:cubicBezTo>
                <a:cubicBezTo>
                  <a:pt x="45476" y="249533"/>
                  <a:pt x="44915" y="249566"/>
                  <a:pt x="44303" y="250029"/>
                </a:cubicBezTo>
                <a:cubicBezTo>
                  <a:pt x="43861" y="249957"/>
                  <a:pt x="43452" y="249757"/>
                  <a:pt x="42902" y="249595"/>
                </a:cubicBezTo>
                <a:cubicBezTo>
                  <a:pt x="42276" y="249482"/>
                  <a:pt x="42155" y="249314"/>
                  <a:pt x="41488" y="249179"/>
                </a:cubicBezTo>
                <a:cubicBezTo>
                  <a:pt x="41315" y="248847"/>
                  <a:pt x="41036" y="248240"/>
                  <a:pt x="40795" y="247913"/>
                </a:cubicBezTo>
                <a:cubicBezTo>
                  <a:pt x="40656" y="247422"/>
                  <a:pt x="40483" y="246807"/>
                  <a:pt x="40434" y="246231"/>
                </a:cubicBezTo>
                <a:cubicBezTo>
                  <a:pt x="40217" y="245665"/>
                  <a:pt x="40040" y="245108"/>
                  <a:pt x="40088" y="244532"/>
                </a:cubicBezTo>
                <a:cubicBezTo>
                  <a:pt x="40265" y="243594"/>
                  <a:pt x="40360" y="242731"/>
                  <a:pt x="40434" y="242000"/>
                </a:cubicBezTo>
                <a:cubicBezTo>
                  <a:pt x="40576" y="224601"/>
                  <a:pt x="55818" y="196372"/>
                  <a:pt x="53094" y="171893"/>
                </a:cubicBezTo>
                <a:lnTo>
                  <a:pt x="53094" y="171893"/>
                </a:lnTo>
                <a:cubicBezTo>
                  <a:pt x="53286" y="170881"/>
                  <a:pt x="53380" y="169912"/>
                  <a:pt x="53441" y="168946"/>
                </a:cubicBezTo>
                <a:cubicBezTo>
                  <a:pt x="53402" y="168154"/>
                  <a:pt x="53673" y="166870"/>
                  <a:pt x="53441" y="165980"/>
                </a:cubicBezTo>
                <a:cubicBezTo>
                  <a:pt x="53512" y="164916"/>
                  <a:pt x="53192" y="163832"/>
                  <a:pt x="53094" y="163032"/>
                </a:cubicBezTo>
                <a:cubicBezTo>
                  <a:pt x="52831" y="162035"/>
                  <a:pt x="52700" y="161058"/>
                  <a:pt x="52387" y="160067"/>
                </a:cubicBezTo>
                <a:cubicBezTo>
                  <a:pt x="52076" y="159115"/>
                  <a:pt x="51766" y="158356"/>
                  <a:pt x="51333" y="157119"/>
                </a:cubicBezTo>
                <a:cubicBezTo>
                  <a:pt x="51086" y="156402"/>
                  <a:pt x="50620" y="155079"/>
                  <a:pt x="50279" y="154154"/>
                </a:cubicBezTo>
                <a:cubicBezTo>
                  <a:pt x="49955" y="153058"/>
                  <a:pt x="49333" y="152408"/>
                  <a:pt x="48879" y="151623"/>
                </a:cubicBezTo>
                <a:cubicBezTo>
                  <a:pt x="48001" y="150706"/>
                  <a:pt x="47575" y="149901"/>
                  <a:pt x="47118" y="149507"/>
                </a:cubicBezTo>
                <a:cubicBezTo>
                  <a:pt x="24592" y="133840"/>
                  <a:pt x="15254" y="108968"/>
                  <a:pt x="2814" y="102220"/>
                </a:cubicBezTo>
                <a:lnTo>
                  <a:pt x="2814" y="102220"/>
                </a:lnTo>
                <a:cubicBezTo>
                  <a:pt x="2181" y="101492"/>
                  <a:pt x="1871" y="100930"/>
                  <a:pt x="1053" y="100105"/>
                </a:cubicBezTo>
                <a:cubicBezTo>
                  <a:pt x="840" y="99576"/>
                  <a:pt x="633" y="98916"/>
                  <a:pt x="360" y="98405"/>
                </a:cubicBezTo>
                <a:cubicBezTo>
                  <a:pt x="247" y="97901"/>
                  <a:pt x="134" y="97157"/>
                  <a:pt x="0" y="96723"/>
                </a:cubicBezTo>
                <a:cubicBezTo>
                  <a:pt x="-44" y="96209"/>
                  <a:pt x="44" y="96001"/>
                  <a:pt x="0" y="95458"/>
                </a:cubicBezTo>
                <a:cubicBezTo>
                  <a:pt x="210" y="94911"/>
                  <a:pt x="603" y="94295"/>
                  <a:pt x="707" y="93758"/>
                </a:cubicBezTo>
                <a:cubicBezTo>
                  <a:pt x="1140" y="93310"/>
                  <a:pt x="1328" y="93374"/>
                  <a:pt x="1761" y="92926"/>
                </a:cubicBezTo>
                <a:cubicBezTo>
                  <a:pt x="2389" y="92732"/>
                  <a:pt x="2875" y="92367"/>
                  <a:pt x="3522" y="92076"/>
                </a:cubicBezTo>
                <a:cubicBezTo>
                  <a:pt x="4297" y="91660"/>
                  <a:pt x="5017" y="91859"/>
                  <a:pt x="5629" y="91660"/>
                </a:cubicBezTo>
                <a:cubicBezTo>
                  <a:pt x="31923" y="86523"/>
                  <a:pt x="37772" y="93255"/>
                  <a:pt x="64700" y="84481"/>
                </a:cubicBezTo>
                <a:lnTo>
                  <a:pt x="64700" y="84481"/>
                </a:lnTo>
                <a:cubicBezTo>
                  <a:pt x="65836" y="84089"/>
                  <a:pt x="66432" y="84177"/>
                  <a:pt x="67155" y="84048"/>
                </a:cubicBezTo>
                <a:cubicBezTo>
                  <a:pt x="67917" y="83657"/>
                  <a:pt x="68772" y="83311"/>
                  <a:pt x="69262" y="82782"/>
                </a:cubicBezTo>
                <a:cubicBezTo>
                  <a:pt x="69699" y="82400"/>
                  <a:pt x="70861" y="82330"/>
                  <a:pt x="71731" y="81516"/>
                </a:cubicBezTo>
                <a:cubicBezTo>
                  <a:pt x="72405" y="81068"/>
                  <a:pt x="73154" y="80363"/>
                  <a:pt x="73838" y="79834"/>
                </a:cubicBezTo>
                <a:cubicBezTo>
                  <a:pt x="74657" y="78678"/>
                  <a:pt x="75270" y="78834"/>
                  <a:pt x="75946" y="77718"/>
                </a:cubicBezTo>
                <a:cubicBezTo>
                  <a:pt x="76748" y="76697"/>
                  <a:pt x="77159" y="76750"/>
                  <a:pt x="77707" y="75603"/>
                </a:cubicBezTo>
                <a:cubicBezTo>
                  <a:pt x="78070" y="74864"/>
                  <a:pt x="78869" y="74508"/>
                  <a:pt x="79468" y="73071"/>
                </a:cubicBezTo>
                <a:cubicBezTo>
                  <a:pt x="79638" y="72429"/>
                  <a:pt x="80191" y="71643"/>
                  <a:pt x="80522" y="70956"/>
                </a:cubicBezTo>
                <a:cubicBezTo>
                  <a:pt x="88211" y="37973"/>
                  <a:pt x="97697" y="35850"/>
                  <a:pt x="104428" y="5080"/>
                </a:cubicBezTo>
                <a:close/>
              </a:path>
            </a:pathLst>
          </a:custGeom>
          <a:noFill/>
          <a:ln w="19050" cap="rnd" cmpd="sng">
            <a:solidFill>
              <a:schemeClr val="accent5">
                <a:lumMod val="60000"/>
                <a:lumOff val="40000"/>
              </a:schemeClr>
            </a:solidFill>
            <a:prstDash val="solid"/>
            <a:round/>
            <a:headEnd type="none" w="sm" len="sm"/>
            <a:tailEnd type="none" w="sm" len="sm"/>
            <a:extLst>
              <a:ext uri="{C807C97D-BFC1-408E-A445-0C87EB9F89A2}">
                <ask:lineSketchStyleProps xmlns="" xmlns:ask="http://schemas.microsoft.com/office/drawing/2018/sketchyshapes" sd="904764727">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405;p42">
            <a:extLst>
              <a:ext uri="{FF2B5EF4-FFF2-40B4-BE49-F238E27FC236}">
                <a16:creationId xmlns:a16="http://schemas.microsoft.com/office/drawing/2014/main" id="{F75C836D-5397-4BCA-BEE4-C2A05654CC49}"/>
              </a:ext>
            </a:extLst>
          </p:cNvPr>
          <p:cNvGrpSpPr/>
          <p:nvPr/>
        </p:nvGrpSpPr>
        <p:grpSpPr>
          <a:xfrm>
            <a:off x="8480584" y="102396"/>
            <a:ext cx="350068" cy="350573"/>
            <a:chOff x="5294400" y="974850"/>
            <a:chExt cx="416500" cy="417100"/>
          </a:xfrm>
        </p:grpSpPr>
        <p:sp>
          <p:nvSpPr>
            <p:cNvPr id="12" name="Google Shape;406;p42">
              <a:extLst>
                <a:ext uri="{FF2B5EF4-FFF2-40B4-BE49-F238E27FC236}">
                  <a16:creationId xmlns:a16="http://schemas.microsoft.com/office/drawing/2014/main" id="{81A8D7D2-F639-4BAE-B4C8-2227E98B9EA2}"/>
                </a:ext>
              </a:extLst>
            </p:cNvPr>
            <p:cNvSpPr/>
            <p:nvPr/>
          </p:nvSpPr>
          <p:spPr>
            <a:xfrm>
              <a:off x="5325450" y="997975"/>
              <a:ext cx="151650" cy="154700"/>
            </a:xfrm>
            <a:custGeom>
              <a:avLst/>
              <a:gdLst>
                <a:gd name="connsiteX0" fmla="*/ 66998 w 151650"/>
                <a:gd name="connsiteY0" fmla="*/ 1856 h 154700"/>
                <a:gd name="connsiteX1" fmla="*/ 66998 w 151650"/>
                <a:gd name="connsiteY1" fmla="*/ 1856 h 154700"/>
                <a:gd name="connsiteX2" fmla="*/ 65179 w 151650"/>
                <a:gd name="connsiteY2" fmla="*/ 30 h 154700"/>
                <a:gd name="connsiteX3" fmla="*/ 63344 w 151650"/>
                <a:gd name="connsiteY3" fmla="*/ 30 h 154700"/>
                <a:gd name="connsiteX4" fmla="*/ 61524 w 151650"/>
                <a:gd name="connsiteY4" fmla="*/ 618 h 154700"/>
                <a:gd name="connsiteX5" fmla="*/ 60902 w 151650"/>
                <a:gd name="connsiteY5" fmla="*/ 3681 h 154700"/>
                <a:gd name="connsiteX6" fmla="*/ 52379 w 151650"/>
                <a:gd name="connsiteY6" fmla="*/ 45079 h 154700"/>
                <a:gd name="connsiteX7" fmla="*/ 52379 w 151650"/>
                <a:gd name="connsiteY7" fmla="*/ 45079 h 154700"/>
                <a:gd name="connsiteX8" fmla="*/ 51181 w 151650"/>
                <a:gd name="connsiteY8" fmla="*/ 48127 h 154700"/>
                <a:gd name="connsiteX9" fmla="*/ 49346 w 151650"/>
                <a:gd name="connsiteY9" fmla="*/ 51174 h 154700"/>
                <a:gd name="connsiteX10" fmla="*/ 46298 w 151650"/>
                <a:gd name="connsiteY10" fmla="*/ 54222 h 154700"/>
                <a:gd name="connsiteX11" fmla="*/ 43250 w 151650"/>
                <a:gd name="connsiteY11" fmla="*/ 55429 h 154700"/>
                <a:gd name="connsiteX12" fmla="*/ 3078 w 151650"/>
                <a:gd name="connsiteY12" fmla="*/ 68826 h 154700"/>
                <a:gd name="connsiteX13" fmla="*/ 3078 w 151650"/>
                <a:gd name="connsiteY13" fmla="*/ 68826 h 154700"/>
                <a:gd name="connsiteX14" fmla="*/ 621 w 151650"/>
                <a:gd name="connsiteY14" fmla="*/ 70651 h 154700"/>
                <a:gd name="connsiteX15" fmla="*/ 30 w 151650"/>
                <a:gd name="connsiteY15" fmla="*/ 71873 h 154700"/>
                <a:gd name="connsiteX16" fmla="*/ 621 w 151650"/>
                <a:gd name="connsiteY16" fmla="*/ 73699 h 154700"/>
                <a:gd name="connsiteX17" fmla="*/ 2456 w 151650"/>
                <a:gd name="connsiteY17" fmla="*/ 75524 h 154700"/>
                <a:gd name="connsiteX18" fmla="*/ 39595 w 151650"/>
                <a:gd name="connsiteY18" fmla="*/ 96223 h 154700"/>
                <a:gd name="connsiteX19" fmla="*/ 39595 w 151650"/>
                <a:gd name="connsiteY19" fmla="*/ 96223 h 154700"/>
                <a:gd name="connsiteX20" fmla="*/ 42643 w 151650"/>
                <a:gd name="connsiteY20" fmla="*/ 98048 h 154700"/>
                <a:gd name="connsiteX21" fmla="*/ 45070 w 151650"/>
                <a:gd name="connsiteY21" fmla="*/ 101096 h 154700"/>
                <a:gd name="connsiteX22" fmla="*/ 46298 w 151650"/>
                <a:gd name="connsiteY22" fmla="*/ 104747 h 154700"/>
                <a:gd name="connsiteX23" fmla="*/ 46905 w 151650"/>
                <a:gd name="connsiteY23" fmla="*/ 107794 h 154700"/>
                <a:gd name="connsiteX24" fmla="*/ 47527 w 151650"/>
                <a:gd name="connsiteY24" fmla="*/ 150430 h 154700"/>
                <a:gd name="connsiteX25" fmla="*/ 47527 w 151650"/>
                <a:gd name="connsiteY25" fmla="*/ 150430 h 154700"/>
                <a:gd name="connsiteX26" fmla="*/ 48118 w 151650"/>
                <a:gd name="connsiteY26" fmla="*/ 152843 h 154700"/>
                <a:gd name="connsiteX27" fmla="*/ 49346 w 151650"/>
                <a:gd name="connsiteY27" fmla="*/ 154669 h 154700"/>
                <a:gd name="connsiteX28" fmla="*/ 51181 w 151650"/>
                <a:gd name="connsiteY28" fmla="*/ 154669 h 154700"/>
                <a:gd name="connsiteX29" fmla="*/ 53001 w 151650"/>
                <a:gd name="connsiteY29" fmla="*/ 152843 h 154700"/>
                <a:gd name="connsiteX30" fmla="*/ 84044 w 151650"/>
                <a:gd name="connsiteY30" fmla="*/ 124224 h 154700"/>
                <a:gd name="connsiteX31" fmla="*/ 84044 w 151650"/>
                <a:gd name="connsiteY31" fmla="*/ 124224 h 154700"/>
                <a:gd name="connsiteX32" fmla="*/ 87092 w 151650"/>
                <a:gd name="connsiteY32" fmla="*/ 121795 h 154700"/>
                <a:gd name="connsiteX33" fmla="*/ 90747 w 151650"/>
                <a:gd name="connsiteY33" fmla="*/ 120573 h 154700"/>
                <a:gd name="connsiteX34" fmla="*/ 94402 w 151650"/>
                <a:gd name="connsiteY34" fmla="*/ 120573 h 154700"/>
                <a:gd name="connsiteX35" fmla="*/ 98056 w 151650"/>
                <a:gd name="connsiteY35" fmla="*/ 121207 h 154700"/>
                <a:gd name="connsiteX36" fmla="*/ 138244 w 151650"/>
                <a:gd name="connsiteY36" fmla="*/ 133382 h 154700"/>
                <a:gd name="connsiteX37" fmla="*/ 138244 w 151650"/>
                <a:gd name="connsiteY37" fmla="*/ 133382 h 154700"/>
                <a:gd name="connsiteX38" fmla="*/ 141277 w 151650"/>
                <a:gd name="connsiteY38" fmla="*/ 133970 h 154700"/>
                <a:gd name="connsiteX39" fmla="*/ 142505 w 151650"/>
                <a:gd name="connsiteY39" fmla="*/ 133382 h 154700"/>
                <a:gd name="connsiteX40" fmla="*/ 143096 w 151650"/>
                <a:gd name="connsiteY40" fmla="*/ 131556 h 154700"/>
                <a:gd name="connsiteX41" fmla="*/ 142505 w 151650"/>
                <a:gd name="connsiteY41" fmla="*/ 129097 h 154700"/>
                <a:gd name="connsiteX42" fmla="*/ 124853 w 151650"/>
                <a:gd name="connsiteY42" fmla="*/ 90143 h 154700"/>
                <a:gd name="connsiteX43" fmla="*/ 124853 w 151650"/>
                <a:gd name="connsiteY43" fmla="*/ 90143 h 154700"/>
                <a:gd name="connsiteX44" fmla="*/ 123625 w 151650"/>
                <a:gd name="connsiteY44" fmla="*/ 87096 h 154700"/>
                <a:gd name="connsiteX45" fmla="*/ 123625 w 151650"/>
                <a:gd name="connsiteY45" fmla="*/ 83445 h 154700"/>
                <a:gd name="connsiteX46" fmla="*/ 124231 w 151650"/>
                <a:gd name="connsiteY46" fmla="*/ 79778 h 154700"/>
                <a:gd name="connsiteX47" fmla="*/ 126051 w 151650"/>
                <a:gd name="connsiteY47" fmla="*/ 76746 h 154700"/>
                <a:gd name="connsiteX48" fmla="*/ 150421 w 151650"/>
                <a:gd name="connsiteY48" fmla="*/ 42031 h 154700"/>
                <a:gd name="connsiteX49" fmla="*/ 150421 w 151650"/>
                <a:gd name="connsiteY49" fmla="*/ 42031 h 154700"/>
                <a:gd name="connsiteX50" fmla="*/ 151619 w 151650"/>
                <a:gd name="connsiteY50" fmla="*/ 39603 h 154700"/>
                <a:gd name="connsiteX51" fmla="*/ 151619 w 151650"/>
                <a:gd name="connsiteY51" fmla="*/ 37777 h 154700"/>
                <a:gd name="connsiteX52" fmla="*/ 149799 w 151650"/>
                <a:gd name="connsiteY52" fmla="*/ 36555 h 154700"/>
                <a:gd name="connsiteX53" fmla="*/ 147373 w 151650"/>
                <a:gd name="connsiteY53" fmla="*/ 36555 h 154700"/>
                <a:gd name="connsiteX54" fmla="*/ 104744 w 151650"/>
                <a:gd name="connsiteY54" fmla="*/ 41428 h 154700"/>
                <a:gd name="connsiteX55" fmla="*/ 104744 w 151650"/>
                <a:gd name="connsiteY55" fmla="*/ 41428 h 154700"/>
                <a:gd name="connsiteX56" fmla="*/ 101696 w 151650"/>
                <a:gd name="connsiteY56" fmla="*/ 41428 h 154700"/>
                <a:gd name="connsiteX57" fmla="*/ 98056 w 151650"/>
                <a:gd name="connsiteY57" fmla="*/ 40206 h 154700"/>
                <a:gd name="connsiteX58" fmla="*/ 94993 w 151650"/>
                <a:gd name="connsiteY58" fmla="*/ 38381 h 154700"/>
                <a:gd name="connsiteX59" fmla="*/ 92582 w 151650"/>
                <a:gd name="connsiteY59" fmla="*/ 35952 h 154700"/>
                <a:gd name="connsiteX60" fmla="*/ 66998 w 151650"/>
                <a:gd name="connsiteY60" fmla="*/ 1856 h 1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1650" h="154700" fill="none" extrusionOk="0">
                  <a:moveTo>
                    <a:pt x="66998" y="1856"/>
                  </a:moveTo>
                  <a:lnTo>
                    <a:pt x="66998" y="1856"/>
                  </a:lnTo>
                  <a:cubicBezTo>
                    <a:pt x="66101" y="1214"/>
                    <a:pt x="65861" y="361"/>
                    <a:pt x="65179" y="30"/>
                  </a:cubicBezTo>
                  <a:cubicBezTo>
                    <a:pt x="64409" y="112"/>
                    <a:pt x="64170" y="-43"/>
                    <a:pt x="63344" y="30"/>
                  </a:cubicBezTo>
                  <a:cubicBezTo>
                    <a:pt x="62827" y="405"/>
                    <a:pt x="61942" y="354"/>
                    <a:pt x="61524" y="618"/>
                  </a:cubicBezTo>
                  <a:cubicBezTo>
                    <a:pt x="61240" y="1512"/>
                    <a:pt x="61064" y="2424"/>
                    <a:pt x="60902" y="3681"/>
                  </a:cubicBezTo>
                  <a:cubicBezTo>
                    <a:pt x="58202" y="17608"/>
                    <a:pt x="53563" y="33531"/>
                    <a:pt x="52379" y="45079"/>
                  </a:cubicBezTo>
                  <a:lnTo>
                    <a:pt x="52379" y="45079"/>
                  </a:lnTo>
                  <a:cubicBezTo>
                    <a:pt x="51767" y="46116"/>
                    <a:pt x="51573" y="47207"/>
                    <a:pt x="51181" y="48127"/>
                  </a:cubicBezTo>
                  <a:cubicBezTo>
                    <a:pt x="50495" y="48855"/>
                    <a:pt x="49999" y="50207"/>
                    <a:pt x="49346" y="51174"/>
                  </a:cubicBezTo>
                  <a:cubicBezTo>
                    <a:pt x="48613" y="52257"/>
                    <a:pt x="46780" y="53279"/>
                    <a:pt x="46298" y="54222"/>
                  </a:cubicBezTo>
                  <a:cubicBezTo>
                    <a:pt x="45515" y="54805"/>
                    <a:pt x="44244" y="54615"/>
                    <a:pt x="43250" y="55429"/>
                  </a:cubicBezTo>
                  <a:cubicBezTo>
                    <a:pt x="26908" y="65236"/>
                    <a:pt x="20007" y="61040"/>
                    <a:pt x="3078" y="68826"/>
                  </a:cubicBezTo>
                  <a:lnTo>
                    <a:pt x="3078" y="68826"/>
                  </a:lnTo>
                  <a:cubicBezTo>
                    <a:pt x="1865" y="69745"/>
                    <a:pt x="1350" y="69688"/>
                    <a:pt x="621" y="70651"/>
                  </a:cubicBezTo>
                  <a:cubicBezTo>
                    <a:pt x="462" y="71014"/>
                    <a:pt x="214" y="71491"/>
                    <a:pt x="30" y="71873"/>
                  </a:cubicBezTo>
                  <a:cubicBezTo>
                    <a:pt x="69" y="72457"/>
                    <a:pt x="367" y="72917"/>
                    <a:pt x="621" y="73699"/>
                  </a:cubicBezTo>
                  <a:cubicBezTo>
                    <a:pt x="1607" y="74296"/>
                    <a:pt x="1753" y="75009"/>
                    <a:pt x="2456" y="75524"/>
                  </a:cubicBezTo>
                  <a:cubicBezTo>
                    <a:pt x="11991" y="80715"/>
                    <a:pt x="24797" y="88299"/>
                    <a:pt x="39595" y="96223"/>
                  </a:cubicBezTo>
                  <a:lnTo>
                    <a:pt x="39595" y="96223"/>
                  </a:lnTo>
                  <a:cubicBezTo>
                    <a:pt x="40988" y="96713"/>
                    <a:pt x="41647" y="97718"/>
                    <a:pt x="42643" y="98048"/>
                  </a:cubicBezTo>
                  <a:cubicBezTo>
                    <a:pt x="43730" y="98839"/>
                    <a:pt x="44189" y="100066"/>
                    <a:pt x="45070" y="101096"/>
                  </a:cubicBezTo>
                  <a:cubicBezTo>
                    <a:pt x="45594" y="102396"/>
                    <a:pt x="46188" y="103713"/>
                    <a:pt x="46298" y="104747"/>
                  </a:cubicBezTo>
                  <a:cubicBezTo>
                    <a:pt x="46448" y="105765"/>
                    <a:pt x="46732" y="106952"/>
                    <a:pt x="46905" y="107794"/>
                  </a:cubicBezTo>
                  <a:cubicBezTo>
                    <a:pt x="46237" y="120561"/>
                    <a:pt x="47505" y="137154"/>
                    <a:pt x="47527" y="150430"/>
                  </a:cubicBezTo>
                  <a:lnTo>
                    <a:pt x="47527" y="150430"/>
                  </a:lnTo>
                  <a:cubicBezTo>
                    <a:pt x="47950" y="151489"/>
                    <a:pt x="47797" y="152059"/>
                    <a:pt x="48118" y="152843"/>
                  </a:cubicBezTo>
                  <a:cubicBezTo>
                    <a:pt x="48518" y="153463"/>
                    <a:pt x="48746" y="153988"/>
                    <a:pt x="49346" y="154669"/>
                  </a:cubicBezTo>
                  <a:cubicBezTo>
                    <a:pt x="50081" y="154468"/>
                    <a:pt x="50568" y="154839"/>
                    <a:pt x="51181" y="154669"/>
                  </a:cubicBezTo>
                  <a:cubicBezTo>
                    <a:pt x="51616" y="153849"/>
                    <a:pt x="52395" y="153644"/>
                    <a:pt x="53001" y="152843"/>
                  </a:cubicBezTo>
                  <a:cubicBezTo>
                    <a:pt x="58850" y="145047"/>
                    <a:pt x="78732" y="131813"/>
                    <a:pt x="84044" y="124224"/>
                  </a:cubicBezTo>
                  <a:lnTo>
                    <a:pt x="84044" y="124224"/>
                  </a:lnTo>
                  <a:cubicBezTo>
                    <a:pt x="84740" y="123371"/>
                    <a:pt x="86485" y="122687"/>
                    <a:pt x="87092" y="121795"/>
                  </a:cubicBezTo>
                  <a:cubicBezTo>
                    <a:pt x="88568" y="121203"/>
                    <a:pt x="89162" y="121381"/>
                    <a:pt x="90747" y="120573"/>
                  </a:cubicBezTo>
                  <a:cubicBezTo>
                    <a:pt x="91929" y="120527"/>
                    <a:pt x="93299" y="120637"/>
                    <a:pt x="94402" y="120573"/>
                  </a:cubicBezTo>
                  <a:cubicBezTo>
                    <a:pt x="95546" y="120531"/>
                    <a:pt x="96283" y="121025"/>
                    <a:pt x="98056" y="121207"/>
                  </a:cubicBezTo>
                  <a:cubicBezTo>
                    <a:pt x="113924" y="123760"/>
                    <a:pt x="121515" y="128572"/>
                    <a:pt x="138244" y="133382"/>
                  </a:cubicBezTo>
                  <a:lnTo>
                    <a:pt x="138244" y="133382"/>
                  </a:lnTo>
                  <a:cubicBezTo>
                    <a:pt x="139130" y="133261"/>
                    <a:pt x="140231" y="133795"/>
                    <a:pt x="141277" y="133970"/>
                  </a:cubicBezTo>
                  <a:cubicBezTo>
                    <a:pt x="141636" y="133765"/>
                    <a:pt x="142063" y="133507"/>
                    <a:pt x="142505" y="133382"/>
                  </a:cubicBezTo>
                  <a:cubicBezTo>
                    <a:pt x="142728" y="132762"/>
                    <a:pt x="142902" y="132228"/>
                    <a:pt x="143096" y="131556"/>
                  </a:cubicBezTo>
                  <a:cubicBezTo>
                    <a:pt x="142657" y="131006"/>
                    <a:pt x="142936" y="130158"/>
                    <a:pt x="142505" y="129097"/>
                  </a:cubicBezTo>
                  <a:cubicBezTo>
                    <a:pt x="136371" y="118277"/>
                    <a:pt x="133222" y="102012"/>
                    <a:pt x="124853" y="90143"/>
                  </a:cubicBezTo>
                  <a:lnTo>
                    <a:pt x="124853" y="90143"/>
                  </a:lnTo>
                  <a:cubicBezTo>
                    <a:pt x="124284" y="89333"/>
                    <a:pt x="124184" y="87699"/>
                    <a:pt x="123625" y="87096"/>
                  </a:cubicBezTo>
                  <a:cubicBezTo>
                    <a:pt x="123356" y="86119"/>
                    <a:pt x="123793" y="84816"/>
                    <a:pt x="123625" y="83445"/>
                  </a:cubicBezTo>
                  <a:cubicBezTo>
                    <a:pt x="123922" y="82037"/>
                    <a:pt x="123992" y="81011"/>
                    <a:pt x="124231" y="79778"/>
                  </a:cubicBezTo>
                  <a:cubicBezTo>
                    <a:pt x="124779" y="78584"/>
                    <a:pt x="125352" y="77975"/>
                    <a:pt x="126051" y="76746"/>
                  </a:cubicBezTo>
                  <a:cubicBezTo>
                    <a:pt x="132262" y="66906"/>
                    <a:pt x="143372" y="54202"/>
                    <a:pt x="150421" y="42031"/>
                  </a:cubicBezTo>
                  <a:lnTo>
                    <a:pt x="150421" y="42031"/>
                  </a:lnTo>
                  <a:cubicBezTo>
                    <a:pt x="150889" y="41291"/>
                    <a:pt x="151013" y="40488"/>
                    <a:pt x="151619" y="39603"/>
                  </a:cubicBezTo>
                  <a:cubicBezTo>
                    <a:pt x="151488" y="39001"/>
                    <a:pt x="151652" y="38254"/>
                    <a:pt x="151619" y="37777"/>
                  </a:cubicBezTo>
                  <a:cubicBezTo>
                    <a:pt x="151129" y="37616"/>
                    <a:pt x="150369" y="36666"/>
                    <a:pt x="149799" y="36555"/>
                  </a:cubicBezTo>
                  <a:cubicBezTo>
                    <a:pt x="149072" y="36753"/>
                    <a:pt x="148429" y="36334"/>
                    <a:pt x="147373" y="36555"/>
                  </a:cubicBezTo>
                  <a:cubicBezTo>
                    <a:pt x="133296" y="40833"/>
                    <a:pt x="121073" y="37025"/>
                    <a:pt x="104744" y="41428"/>
                  </a:cubicBezTo>
                  <a:lnTo>
                    <a:pt x="104744" y="41428"/>
                  </a:lnTo>
                  <a:cubicBezTo>
                    <a:pt x="103895" y="41504"/>
                    <a:pt x="102498" y="41136"/>
                    <a:pt x="101696" y="41428"/>
                  </a:cubicBezTo>
                  <a:cubicBezTo>
                    <a:pt x="100231" y="41310"/>
                    <a:pt x="99176" y="40453"/>
                    <a:pt x="98056" y="40206"/>
                  </a:cubicBezTo>
                  <a:cubicBezTo>
                    <a:pt x="96550" y="39406"/>
                    <a:pt x="95895" y="38698"/>
                    <a:pt x="94993" y="38381"/>
                  </a:cubicBezTo>
                  <a:cubicBezTo>
                    <a:pt x="93953" y="37383"/>
                    <a:pt x="93840" y="36957"/>
                    <a:pt x="92582" y="35952"/>
                  </a:cubicBezTo>
                  <a:cubicBezTo>
                    <a:pt x="80841" y="25676"/>
                    <a:pt x="81517" y="13048"/>
                    <a:pt x="66998" y="1856"/>
                  </a:cubicBezTo>
                  <a:close/>
                </a:path>
              </a:pathLst>
            </a:custGeom>
            <a:noFill/>
            <a:ln w="19050" cap="rnd" cmpd="sng">
              <a:solidFill>
                <a:schemeClr val="accent5">
                  <a:lumMod val="60000"/>
                  <a:lumOff val="40000"/>
                </a:schemeClr>
              </a:solidFill>
              <a:prstDash val="solid"/>
              <a:round/>
              <a:headEnd type="none" w="sm" len="sm"/>
              <a:tailEnd type="none" w="sm" len="sm"/>
              <a:extLst>
                <a:ext uri="{C807C97D-BFC1-408E-A445-0C87EB9F89A2}">
                  <ask:lineSketchStyleProps xmlns="" xmlns:ask="http://schemas.microsoft.com/office/drawing/2018/sketchyshapes" sd="3509071920">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p42">
              <a:extLst>
                <a:ext uri="{FF2B5EF4-FFF2-40B4-BE49-F238E27FC236}">
                  <a16:creationId xmlns:a16="http://schemas.microsoft.com/office/drawing/2014/main" id="{3C630861-7664-4261-B48D-0DBC9630C11B}"/>
                </a:ext>
              </a:extLst>
            </p:cNvPr>
            <p:cNvSpPr/>
            <p:nvPr/>
          </p:nvSpPr>
          <p:spPr>
            <a:xfrm>
              <a:off x="5294400" y="974850"/>
              <a:ext cx="416500" cy="417100"/>
            </a:xfrm>
            <a:custGeom>
              <a:avLst/>
              <a:gdLst>
                <a:gd name="connsiteX0" fmla="*/ 121800 w 416500"/>
                <a:gd name="connsiteY0" fmla="*/ 305050 h 417100"/>
                <a:gd name="connsiteX1" fmla="*/ 121800 w 416500"/>
                <a:gd name="connsiteY1" fmla="*/ 305050 h 417100"/>
                <a:gd name="connsiteX2" fmla="*/ 131525 w 416500"/>
                <a:gd name="connsiteY2" fmla="*/ 304450 h 417100"/>
                <a:gd name="connsiteX3" fmla="*/ 140675 w 416500"/>
                <a:gd name="connsiteY3" fmla="*/ 303850 h 417100"/>
                <a:gd name="connsiteX4" fmla="*/ 149800 w 416500"/>
                <a:gd name="connsiteY4" fmla="*/ 302625 h 417100"/>
                <a:gd name="connsiteX5" fmla="*/ 158925 w 416500"/>
                <a:gd name="connsiteY5" fmla="*/ 300800 h 417100"/>
                <a:gd name="connsiteX6" fmla="*/ 167450 w 416500"/>
                <a:gd name="connsiteY6" fmla="*/ 298975 h 417100"/>
                <a:gd name="connsiteX7" fmla="*/ 175975 w 416500"/>
                <a:gd name="connsiteY7" fmla="*/ 296525 h 417100"/>
                <a:gd name="connsiteX8" fmla="*/ 184500 w 416500"/>
                <a:gd name="connsiteY8" fmla="*/ 293500 h 417100"/>
                <a:gd name="connsiteX9" fmla="*/ 193025 w 416500"/>
                <a:gd name="connsiteY9" fmla="*/ 290450 h 417100"/>
                <a:gd name="connsiteX10" fmla="*/ 200950 w 416500"/>
                <a:gd name="connsiteY10" fmla="*/ 286800 h 417100"/>
                <a:gd name="connsiteX11" fmla="*/ 208875 w 416500"/>
                <a:gd name="connsiteY11" fmla="*/ 282525 h 417100"/>
                <a:gd name="connsiteX12" fmla="*/ 216775 w 416500"/>
                <a:gd name="connsiteY12" fmla="*/ 278275 h 417100"/>
                <a:gd name="connsiteX13" fmla="*/ 224075 w 416500"/>
                <a:gd name="connsiteY13" fmla="*/ 273400 h 417100"/>
                <a:gd name="connsiteX14" fmla="*/ 231400 w 416500"/>
                <a:gd name="connsiteY14" fmla="*/ 268525 h 417100"/>
                <a:gd name="connsiteX15" fmla="*/ 238100 w 416500"/>
                <a:gd name="connsiteY15" fmla="*/ 263050 h 417100"/>
                <a:gd name="connsiteX16" fmla="*/ 244800 w 416500"/>
                <a:gd name="connsiteY16" fmla="*/ 257575 h 417100"/>
                <a:gd name="connsiteX17" fmla="*/ 250875 w 416500"/>
                <a:gd name="connsiteY17" fmla="*/ 251475 h 417100"/>
                <a:gd name="connsiteX18" fmla="*/ 256975 w 416500"/>
                <a:gd name="connsiteY18" fmla="*/ 244775 h 417100"/>
                <a:gd name="connsiteX19" fmla="*/ 263050 w 416500"/>
                <a:gd name="connsiteY19" fmla="*/ 238075 h 417100"/>
                <a:gd name="connsiteX20" fmla="*/ 268525 w 416500"/>
                <a:gd name="connsiteY20" fmla="*/ 231375 h 417100"/>
                <a:gd name="connsiteX21" fmla="*/ 273400 w 416500"/>
                <a:gd name="connsiteY21" fmla="*/ 224075 h 417100"/>
                <a:gd name="connsiteX22" fmla="*/ 278275 w 416500"/>
                <a:gd name="connsiteY22" fmla="*/ 216775 h 417100"/>
                <a:gd name="connsiteX23" fmla="*/ 282550 w 416500"/>
                <a:gd name="connsiteY23" fmla="*/ 209475 h 417100"/>
                <a:gd name="connsiteX24" fmla="*/ 286800 w 416500"/>
                <a:gd name="connsiteY24" fmla="*/ 201550 h 417100"/>
                <a:gd name="connsiteX25" fmla="*/ 290450 w 416500"/>
                <a:gd name="connsiteY25" fmla="*/ 193025 h 417100"/>
                <a:gd name="connsiteX26" fmla="*/ 293500 w 416500"/>
                <a:gd name="connsiteY26" fmla="*/ 185100 h 417100"/>
                <a:gd name="connsiteX27" fmla="*/ 296550 w 416500"/>
                <a:gd name="connsiteY27" fmla="*/ 176575 h 417100"/>
                <a:gd name="connsiteX28" fmla="*/ 298975 w 416500"/>
                <a:gd name="connsiteY28" fmla="*/ 168050 h 417100"/>
                <a:gd name="connsiteX29" fmla="*/ 300800 w 416500"/>
                <a:gd name="connsiteY29" fmla="*/ 158925 h 417100"/>
                <a:gd name="connsiteX30" fmla="*/ 302625 w 416500"/>
                <a:gd name="connsiteY30" fmla="*/ 149800 h 417100"/>
                <a:gd name="connsiteX31" fmla="*/ 303850 w 416500"/>
                <a:gd name="connsiteY31" fmla="*/ 140650 h 417100"/>
                <a:gd name="connsiteX32" fmla="*/ 304450 w 416500"/>
                <a:gd name="connsiteY32" fmla="*/ 131525 h 417100"/>
                <a:gd name="connsiteX33" fmla="*/ 304450 w 416500"/>
                <a:gd name="connsiteY33" fmla="*/ 122400 h 417100"/>
                <a:gd name="connsiteX34" fmla="*/ 304450 w 416500"/>
                <a:gd name="connsiteY34" fmla="*/ 122400 h 417100"/>
                <a:gd name="connsiteX35" fmla="*/ 304450 w 416500"/>
                <a:gd name="connsiteY35" fmla="*/ 113275 h 417100"/>
                <a:gd name="connsiteX36" fmla="*/ 303850 w 416500"/>
                <a:gd name="connsiteY36" fmla="*/ 104750 h 417100"/>
                <a:gd name="connsiteX37" fmla="*/ 302625 w 416500"/>
                <a:gd name="connsiteY37" fmla="*/ 96225 h 417100"/>
                <a:gd name="connsiteX38" fmla="*/ 301425 w 416500"/>
                <a:gd name="connsiteY38" fmla="*/ 87700 h 417100"/>
                <a:gd name="connsiteX39" fmla="*/ 299575 w 416500"/>
                <a:gd name="connsiteY39" fmla="*/ 79775 h 417100"/>
                <a:gd name="connsiteX40" fmla="*/ 297150 w 416500"/>
                <a:gd name="connsiteY40" fmla="*/ 71250 h 417100"/>
                <a:gd name="connsiteX41" fmla="*/ 294725 w 416500"/>
                <a:gd name="connsiteY41" fmla="*/ 63325 h 417100"/>
                <a:gd name="connsiteX42" fmla="*/ 292275 w 416500"/>
                <a:gd name="connsiteY42" fmla="*/ 55425 h 417100"/>
                <a:gd name="connsiteX43" fmla="*/ 288625 w 416500"/>
                <a:gd name="connsiteY43" fmla="*/ 48125 h 417100"/>
                <a:gd name="connsiteX44" fmla="*/ 285575 w 416500"/>
                <a:gd name="connsiteY44" fmla="*/ 40800 h 417100"/>
                <a:gd name="connsiteX45" fmla="*/ 281325 w 416500"/>
                <a:gd name="connsiteY45" fmla="*/ 33500 h 417100"/>
                <a:gd name="connsiteX46" fmla="*/ 277675 w 416500"/>
                <a:gd name="connsiteY46" fmla="*/ 26200 h 417100"/>
                <a:gd name="connsiteX47" fmla="*/ 272800 w 416500"/>
                <a:gd name="connsiteY47" fmla="*/ 19500 h 417100"/>
                <a:gd name="connsiteX48" fmla="*/ 267925 w 416500"/>
                <a:gd name="connsiteY48" fmla="*/ 12800 h 417100"/>
                <a:gd name="connsiteX49" fmla="*/ 257575 w 416500"/>
                <a:gd name="connsiteY49" fmla="*/ 0 h 417100"/>
                <a:gd name="connsiteX50" fmla="*/ 257575 w 416500"/>
                <a:gd name="connsiteY50" fmla="*/ 0 h 417100"/>
                <a:gd name="connsiteX51" fmla="*/ 266100 w 416500"/>
                <a:gd name="connsiteY51" fmla="*/ 2450 h 417100"/>
                <a:gd name="connsiteX52" fmla="*/ 274625 w 416500"/>
                <a:gd name="connsiteY52" fmla="*/ 5500 h 417100"/>
                <a:gd name="connsiteX53" fmla="*/ 291050 w 416500"/>
                <a:gd name="connsiteY53" fmla="*/ 11575 h 417100"/>
                <a:gd name="connsiteX54" fmla="*/ 306275 w 416500"/>
                <a:gd name="connsiteY54" fmla="*/ 19500 h 417100"/>
                <a:gd name="connsiteX55" fmla="*/ 320900 w 416500"/>
                <a:gd name="connsiteY55" fmla="*/ 28025 h 417100"/>
                <a:gd name="connsiteX56" fmla="*/ 334900 w 416500"/>
                <a:gd name="connsiteY56" fmla="*/ 38375 h 417100"/>
                <a:gd name="connsiteX57" fmla="*/ 348300 w 416500"/>
                <a:gd name="connsiteY57" fmla="*/ 49325 h 417100"/>
                <a:gd name="connsiteX58" fmla="*/ 360475 w 416500"/>
                <a:gd name="connsiteY58" fmla="*/ 61500 h 417100"/>
                <a:gd name="connsiteX59" fmla="*/ 371425 w 416500"/>
                <a:gd name="connsiteY59" fmla="*/ 74300 h 417100"/>
                <a:gd name="connsiteX60" fmla="*/ 381775 w 416500"/>
                <a:gd name="connsiteY60" fmla="*/ 88300 h 417100"/>
                <a:gd name="connsiteX61" fmla="*/ 390300 w 416500"/>
                <a:gd name="connsiteY61" fmla="*/ 102900 h 417100"/>
                <a:gd name="connsiteX62" fmla="*/ 398225 w 416500"/>
                <a:gd name="connsiteY62" fmla="*/ 118750 h 417100"/>
                <a:gd name="connsiteX63" fmla="*/ 404925 w 416500"/>
                <a:gd name="connsiteY63" fmla="*/ 134575 h 417100"/>
                <a:gd name="connsiteX64" fmla="*/ 407350 w 416500"/>
                <a:gd name="connsiteY64" fmla="*/ 143100 h 417100"/>
                <a:gd name="connsiteX65" fmla="*/ 409800 w 416500"/>
                <a:gd name="connsiteY65" fmla="*/ 151625 h 417100"/>
                <a:gd name="connsiteX66" fmla="*/ 411625 w 416500"/>
                <a:gd name="connsiteY66" fmla="*/ 160150 h 417100"/>
                <a:gd name="connsiteX67" fmla="*/ 413450 w 416500"/>
                <a:gd name="connsiteY67" fmla="*/ 169275 h 417100"/>
                <a:gd name="connsiteX68" fmla="*/ 414675 w 416500"/>
                <a:gd name="connsiteY68" fmla="*/ 177800 h 417100"/>
                <a:gd name="connsiteX69" fmla="*/ 415875 w 416500"/>
                <a:gd name="connsiteY69" fmla="*/ 186925 h 417100"/>
                <a:gd name="connsiteX70" fmla="*/ 416500 w 416500"/>
                <a:gd name="connsiteY70" fmla="*/ 196075 h 417100"/>
                <a:gd name="connsiteX71" fmla="*/ 416500 w 416500"/>
                <a:gd name="connsiteY71" fmla="*/ 205200 h 417100"/>
                <a:gd name="connsiteX72" fmla="*/ 416500 w 416500"/>
                <a:gd name="connsiteY72" fmla="*/ 205200 h 417100"/>
                <a:gd name="connsiteX73" fmla="*/ 416500 w 416500"/>
                <a:gd name="connsiteY73" fmla="*/ 216175 h 417100"/>
                <a:gd name="connsiteX74" fmla="*/ 415275 w 416500"/>
                <a:gd name="connsiteY74" fmla="*/ 226525 h 417100"/>
                <a:gd name="connsiteX75" fmla="*/ 414050 w 416500"/>
                <a:gd name="connsiteY75" fmla="*/ 237475 h 417100"/>
                <a:gd name="connsiteX76" fmla="*/ 412225 w 416500"/>
                <a:gd name="connsiteY76" fmla="*/ 247825 h 417100"/>
                <a:gd name="connsiteX77" fmla="*/ 409800 w 416500"/>
                <a:gd name="connsiteY77" fmla="*/ 258175 h 417100"/>
                <a:gd name="connsiteX78" fmla="*/ 407350 w 416500"/>
                <a:gd name="connsiteY78" fmla="*/ 267925 h 417100"/>
                <a:gd name="connsiteX79" fmla="*/ 403700 w 416500"/>
                <a:gd name="connsiteY79" fmla="*/ 278275 h 417100"/>
                <a:gd name="connsiteX80" fmla="*/ 400050 w 416500"/>
                <a:gd name="connsiteY80" fmla="*/ 287400 h 417100"/>
                <a:gd name="connsiteX81" fmla="*/ 395800 w 416500"/>
                <a:gd name="connsiteY81" fmla="*/ 297150 h 417100"/>
                <a:gd name="connsiteX82" fmla="*/ 390925 w 416500"/>
                <a:gd name="connsiteY82" fmla="*/ 306275 h 417100"/>
                <a:gd name="connsiteX83" fmla="*/ 386050 w 416500"/>
                <a:gd name="connsiteY83" fmla="*/ 314800 h 417100"/>
                <a:gd name="connsiteX84" fmla="*/ 380575 w 416500"/>
                <a:gd name="connsiteY84" fmla="*/ 323325 h 417100"/>
                <a:gd name="connsiteX85" fmla="*/ 374475 w 416500"/>
                <a:gd name="connsiteY85" fmla="*/ 331850 h 417100"/>
                <a:gd name="connsiteX86" fmla="*/ 368400 w 416500"/>
                <a:gd name="connsiteY86" fmla="*/ 339775 h 417100"/>
                <a:gd name="connsiteX87" fmla="*/ 361700 w 416500"/>
                <a:gd name="connsiteY87" fmla="*/ 347675 h 417100"/>
                <a:gd name="connsiteX88" fmla="*/ 354375 w 416500"/>
                <a:gd name="connsiteY88" fmla="*/ 354975 h 417100"/>
                <a:gd name="connsiteX89" fmla="*/ 347075 w 416500"/>
                <a:gd name="connsiteY89" fmla="*/ 361675 h 417100"/>
                <a:gd name="connsiteX90" fmla="*/ 339775 w 416500"/>
                <a:gd name="connsiteY90" fmla="*/ 368375 h 417100"/>
                <a:gd name="connsiteX91" fmla="*/ 331850 w 416500"/>
                <a:gd name="connsiteY91" fmla="*/ 375075 h 417100"/>
                <a:gd name="connsiteX92" fmla="*/ 323325 w 416500"/>
                <a:gd name="connsiteY92" fmla="*/ 380550 h 417100"/>
                <a:gd name="connsiteX93" fmla="*/ 314800 w 416500"/>
                <a:gd name="connsiteY93" fmla="*/ 386050 h 417100"/>
                <a:gd name="connsiteX94" fmla="*/ 305675 w 416500"/>
                <a:gd name="connsiteY94" fmla="*/ 391525 h 417100"/>
                <a:gd name="connsiteX95" fmla="*/ 296550 w 416500"/>
                <a:gd name="connsiteY95" fmla="*/ 395775 h 417100"/>
                <a:gd name="connsiteX96" fmla="*/ 287400 w 416500"/>
                <a:gd name="connsiteY96" fmla="*/ 400050 h 417100"/>
                <a:gd name="connsiteX97" fmla="*/ 277675 w 416500"/>
                <a:gd name="connsiteY97" fmla="*/ 404300 h 417100"/>
                <a:gd name="connsiteX98" fmla="*/ 267925 w 416500"/>
                <a:gd name="connsiteY98" fmla="*/ 407350 h 417100"/>
                <a:gd name="connsiteX99" fmla="*/ 257575 w 416500"/>
                <a:gd name="connsiteY99" fmla="*/ 410400 h 417100"/>
                <a:gd name="connsiteX100" fmla="*/ 247825 w 416500"/>
                <a:gd name="connsiteY100" fmla="*/ 412825 h 417100"/>
                <a:gd name="connsiteX101" fmla="*/ 236875 w 416500"/>
                <a:gd name="connsiteY101" fmla="*/ 414650 h 417100"/>
                <a:gd name="connsiteX102" fmla="*/ 226525 w 416500"/>
                <a:gd name="connsiteY102" fmla="*/ 415875 h 417100"/>
                <a:gd name="connsiteX103" fmla="*/ 215550 w 416500"/>
                <a:gd name="connsiteY103" fmla="*/ 416475 h 417100"/>
                <a:gd name="connsiteX104" fmla="*/ 205200 w 416500"/>
                <a:gd name="connsiteY104" fmla="*/ 417100 h 417100"/>
                <a:gd name="connsiteX105" fmla="*/ 205200 w 416500"/>
                <a:gd name="connsiteY105" fmla="*/ 417100 h 417100"/>
                <a:gd name="connsiteX106" fmla="*/ 195475 w 416500"/>
                <a:gd name="connsiteY106" fmla="*/ 416475 h 417100"/>
                <a:gd name="connsiteX107" fmla="*/ 186325 w 416500"/>
                <a:gd name="connsiteY107" fmla="*/ 415875 h 417100"/>
                <a:gd name="connsiteX108" fmla="*/ 177800 w 416500"/>
                <a:gd name="connsiteY108" fmla="*/ 415275 h 417100"/>
                <a:gd name="connsiteX109" fmla="*/ 168675 w 416500"/>
                <a:gd name="connsiteY109" fmla="*/ 414050 h 417100"/>
                <a:gd name="connsiteX110" fmla="*/ 160150 w 416500"/>
                <a:gd name="connsiteY110" fmla="*/ 412225 h 417100"/>
                <a:gd name="connsiteX111" fmla="*/ 151625 w 416500"/>
                <a:gd name="connsiteY111" fmla="*/ 409775 h 417100"/>
                <a:gd name="connsiteX112" fmla="*/ 143100 w 416500"/>
                <a:gd name="connsiteY112" fmla="*/ 407350 h 417100"/>
                <a:gd name="connsiteX113" fmla="*/ 134575 w 416500"/>
                <a:gd name="connsiteY113" fmla="*/ 404925 h 417100"/>
                <a:gd name="connsiteX114" fmla="*/ 118150 w 416500"/>
                <a:gd name="connsiteY114" fmla="*/ 398225 h 417100"/>
                <a:gd name="connsiteX115" fmla="*/ 102925 w 416500"/>
                <a:gd name="connsiteY115" fmla="*/ 390900 h 417100"/>
                <a:gd name="connsiteX116" fmla="*/ 88300 w 416500"/>
                <a:gd name="connsiteY116" fmla="*/ 381775 h 417100"/>
                <a:gd name="connsiteX117" fmla="*/ 74300 w 416500"/>
                <a:gd name="connsiteY117" fmla="*/ 371425 h 417100"/>
                <a:gd name="connsiteX118" fmla="*/ 60900 w 416500"/>
                <a:gd name="connsiteY118" fmla="*/ 360475 h 417100"/>
                <a:gd name="connsiteX119" fmla="*/ 49350 w 416500"/>
                <a:gd name="connsiteY119" fmla="*/ 348300 h 417100"/>
                <a:gd name="connsiteX120" fmla="*/ 37775 w 416500"/>
                <a:gd name="connsiteY120" fmla="*/ 335500 h 417100"/>
                <a:gd name="connsiteX121" fmla="*/ 28025 w 416500"/>
                <a:gd name="connsiteY121" fmla="*/ 321500 h 417100"/>
                <a:gd name="connsiteX122" fmla="*/ 18900 w 416500"/>
                <a:gd name="connsiteY122" fmla="*/ 306875 h 417100"/>
                <a:gd name="connsiteX123" fmla="*/ 11600 w 416500"/>
                <a:gd name="connsiteY123" fmla="*/ 291050 h 417100"/>
                <a:gd name="connsiteX124" fmla="*/ 4900 w 416500"/>
                <a:gd name="connsiteY124" fmla="*/ 274625 h 417100"/>
                <a:gd name="connsiteX125" fmla="*/ 2450 w 416500"/>
                <a:gd name="connsiteY125" fmla="*/ 266700 h 417100"/>
                <a:gd name="connsiteX126" fmla="*/ 25 w 416500"/>
                <a:gd name="connsiteY126" fmla="*/ 258175 h 417100"/>
                <a:gd name="connsiteX127" fmla="*/ 25 w 416500"/>
                <a:gd name="connsiteY127" fmla="*/ 258175 h 417100"/>
                <a:gd name="connsiteX128" fmla="*/ 12200 w 416500"/>
                <a:gd name="connsiteY128" fmla="*/ 268525 h 417100"/>
                <a:gd name="connsiteX129" fmla="*/ 18900 w 416500"/>
                <a:gd name="connsiteY129" fmla="*/ 273400 h 417100"/>
                <a:gd name="connsiteX130" fmla="*/ 26200 w 416500"/>
                <a:gd name="connsiteY130" fmla="*/ 277650 h 417100"/>
                <a:gd name="connsiteX131" fmla="*/ 32900 w 416500"/>
                <a:gd name="connsiteY131" fmla="*/ 281925 h 417100"/>
                <a:gd name="connsiteX132" fmla="*/ 40200 w 416500"/>
                <a:gd name="connsiteY132" fmla="*/ 285575 h 417100"/>
                <a:gd name="connsiteX133" fmla="*/ 47525 w 416500"/>
                <a:gd name="connsiteY133" fmla="*/ 289225 h 417100"/>
                <a:gd name="connsiteX134" fmla="*/ 55425 w 416500"/>
                <a:gd name="connsiteY134" fmla="*/ 292275 h 417100"/>
                <a:gd name="connsiteX135" fmla="*/ 63350 w 416500"/>
                <a:gd name="connsiteY135" fmla="*/ 295325 h 417100"/>
                <a:gd name="connsiteX136" fmla="*/ 71250 w 416500"/>
                <a:gd name="connsiteY136" fmla="*/ 297750 h 417100"/>
                <a:gd name="connsiteX137" fmla="*/ 79175 w 416500"/>
                <a:gd name="connsiteY137" fmla="*/ 299575 h 417100"/>
                <a:gd name="connsiteX138" fmla="*/ 87700 w 416500"/>
                <a:gd name="connsiteY138" fmla="*/ 301400 h 417100"/>
                <a:gd name="connsiteX139" fmla="*/ 96225 w 416500"/>
                <a:gd name="connsiteY139" fmla="*/ 303225 h 417100"/>
                <a:gd name="connsiteX140" fmla="*/ 104750 w 416500"/>
                <a:gd name="connsiteY140" fmla="*/ 303850 h 417100"/>
                <a:gd name="connsiteX141" fmla="*/ 113275 w 416500"/>
                <a:gd name="connsiteY141" fmla="*/ 304450 h 417100"/>
                <a:gd name="connsiteX142" fmla="*/ 121800 w 416500"/>
                <a:gd name="connsiteY142" fmla="*/ 305050 h 417100"/>
                <a:gd name="connsiteX143" fmla="*/ 121800 w 416500"/>
                <a:gd name="connsiteY143" fmla="*/ 305050 h 41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500" h="417100" fill="none" extrusionOk="0">
                  <a:moveTo>
                    <a:pt x="121800" y="305050"/>
                  </a:moveTo>
                  <a:lnTo>
                    <a:pt x="121800" y="305050"/>
                  </a:lnTo>
                  <a:cubicBezTo>
                    <a:pt x="125509" y="304807"/>
                    <a:pt x="129250" y="305056"/>
                    <a:pt x="131525" y="304450"/>
                  </a:cubicBezTo>
                  <a:cubicBezTo>
                    <a:pt x="135358" y="303447"/>
                    <a:pt x="136733" y="304126"/>
                    <a:pt x="140675" y="303850"/>
                  </a:cubicBezTo>
                  <a:cubicBezTo>
                    <a:pt x="142593" y="302732"/>
                    <a:pt x="147127" y="303959"/>
                    <a:pt x="149800" y="302625"/>
                  </a:cubicBezTo>
                  <a:cubicBezTo>
                    <a:pt x="151625" y="301230"/>
                    <a:pt x="156700" y="302251"/>
                    <a:pt x="158925" y="300800"/>
                  </a:cubicBezTo>
                  <a:cubicBezTo>
                    <a:pt x="161803" y="299206"/>
                    <a:pt x="163973" y="300628"/>
                    <a:pt x="167450" y="298975"/>
                  </a:cubicBezTo>
                  <a:cubicBezTo>
                    <a:pt x="171036" y="297334"/>
                    <a:pt x="173779" y="297346"/>
                    <a:pt x="175975" y="296525"/>
                  </a:cubicBezTo>
                  <a:cubicBezTo>
                    <a:pt x="178115" y="295561"/>
                    <a:pt x="181174" y="295056"/>
                    <a:pt x="184500" y="293500"/>
                  </a:cubicBezTo>
                  <a:cubicBezTo>
                    <a:pt x="187802" y="291612"/>
                    <a:pt x="189790" y="292332"/>
                    <a:pt x="193025" y="290450"/>
                  </a:cubicBezTo>
                  <a:cubicBezTo>
                    <a:pt x="194552" y="288605"/>
                    <a:pt x="198392" y="288953"/>
                    <a:pt x="200950" y="286800"/>
                  </a:cubicBezTo>
                  <a:cubicBezTo>
                    <a:pt x="204131" y="284219"/>
                    <a:pt x="207017" y="283973"/>
                    <a:pt x="208875" y="282525"/>
                  </a:cubicBezTo>
                  <a:cubicBezTo>
                    <a:pt x="210399" y="281278"/>
                    <a:pt x="213219" y="280758"/>
                    <a:pt x="216775" y="278275"/>
                  </a:cubicBezTo>
                  <a:cubicBezTo>
                    <a:pt x="219947" y="275306"/>
                    <a:pt x="221353" y="276168"/>
                    <a:pt x="224075" y="273400"/>
                  </a:cubicBezTo>
                  <a:cubicBezTo>
                    <a:pt x="226325" y="270944"/>
                    <a:pt x="229565" y="270535"/>
                    <a:pt x="231400" y="268525"/>
                  </a:cubicBezTo>
                  <a:cubicBezTo>
                    <a:pt x="234123" y="265261"/>
                    <a:pt x="236740" y="264757"/>
                    <a:pt x="238100" y="263050"/>
                  </a:cubicBezTo>
                  <a:cubicBezTo>
                    <a:pt x="240304" y="260593"/>
                    <a:pt x="242876" y="259372"/>
                    <a:pt x="244800" y="257575"/>
                  </a:cubicBezTo>
                  <a:cubicBezTo>
                    <a:pt x="246086" y="255572"/>
                    <a:pt x="249287" y="253122"/>
                    <a:pt x="250875" y="251475"/>
                  </a:cubicBezTo>
                  <a:cubicBezTo>
                    <a:pt x="253253" y="248210"/>
                    <a:pt x="255850" y="247462"/>
                    <a:pt x="256975" y="244775"/>
                  </a:cubicBezTo>
                  <a:cubicBezTo>
                    <a:pt x="259062" y="241283"/>
                    <a:pt x="262514" y="240196"/>
                    <a:pt x="263050" y="238075"/>
                  </a:cubicBezTo>
                  <a:cubicBezTo>
                    <a:pt x="264167" y="235763"/>
                    <a:pt x="266490" y="233940"/>
                    <a:pt x="268525" y="231375"/>
                  </a:cubicBezTo>
                  <a:cubicBezTo>
                    <a:pt x="269114" y="229203"/>
                    <a:pt x="272928" y="226385"/>
                    <a:pt x="273400" y="224075"/>
                  </a:cubicBezTo>
                  <a:cubicBezTo>
                    <a:pt x="274825" y="221559"/>
                    <a:pt x="277823" y="219260"/>
                    <a:pt x="278275" y="216775"/>
                  </a:cubicBezTo>
                  <a:cubicBezTo>
                    <a:pt x="279095" y="214080"/>
                    <a:pt x="281252" y="213063"/>
                    <a:pt x="282550" y="209475"/>
                  </a:cubicBezTo>
                  <a:cubicBezTo>
                    <a:pt x="283164" y="207630"/>
                    <a:pt x="285859" y="205513"/>
                    <a:pt x="286800" y="201550"/>
                  </a:cubicBezTo>
                  <a:cubicBezTo>
                    <a:pt x="288058" y="198606"/>
                    <a:pt x="289346" y="196998"/>
                    <a:pt x="290450" y="193025"/>
                  </a:cubicBezTo>
                  <a:cubicBezTo>
                    <a:pt x="291271" y="190519"/>
                    <a:pt x="292764" y="188312"/>
                    <a:pt x="293500" y="185100"/>
                  </a:cubicBezTo>
                  <a:cubicBezTo>
                    <a:pt x="295000" y="181763"/>
                    <a:pt x="296133" y="179227"/>
                    <a:pt x="296550" y="176575"/>
                  </a:cubicBezTo>
                  <a:cubicBezTo>
                    <a:pt x="296779" y="173198"/>
                    <a:pt x="298499" y="170811"/>
                    <a:pt x="298975" y="168050"/>
                  </a:cubicBezTo>
                  <a:cubicBezTo>
                    <a:pt x="300324" y="164575"/>
                    <a:pt x="300505" y="161791"/>
                    <a:pt x="300800" y="158925"/>
                  </a:cubicBezTo>
                  <a:cubicBezTo>
                    <a:pt x="301964" y="155439"/>
                    <a:pt x="302169" y="152725"/>
                    <a:pt x="302625" y="149800"/>
                  </a:cubicBezTo>
                  <a:cubicBezTo>
                    <a:pt x="302845" y="147220"/>
                    <a:pt x="303832" y="143642"/>
                    <a:pt x="303850" y="140650"/>
                  </a:cubicBezTo>
                  <a:cubicBezTo>
                    <a:pt x="303884" y="138042"/>
                    <a:pt x="304598" y="133737"/>
                    <a:pt x="304450" y="131525"/>
                  </a:cubicBezTo>
                  <a:cubicBezTo>
                    <a:pt x="303572" y="128002"/>
                    <a:pt x="305383" y="125989"/>
                    <a:pt x="304450" y="122400"/>
                  </a:cubicBezTo>
                  <a:lnTo>
                    <a:pt x="304450" y="122400"/>
                  </a:lnTo>
                  <a:cubicBezTo>
                    <a:pt x="303778" y="119612"/>
                    <a:pt x="305415" y="116289"/>
                    <a:pt x="304450" y="113275"/>
                  </a:cubicBezTo>
                  <a:cubicBezTo>
                    <a:pt x="304073" y="109944"/>
                    <a:pt x="304616" y="107412"/>
                    <a:pt x="303850" y="104750"/>
                  </a:cubicBezTo>
                  <a:cubicBezTo>
                    <a:pt x="303755" y="101792"/>
                    <a:pt x="303228" y="99172"/>
                    <a:pt x="302625" y="96225"/>
                  </a:cubicBezTo>
                  <a:cubicBezTo>
                    <a:pt x="302333" y="92682"/>
                    <a:pt x="301725" y="90473"/>
                    <a:pt x="301425" y="87700"/>
                  </a:cubicBezTo>
                  <a:cubicBezTo>
                    <a:pt x="300718" y="85036"/>
                    <a:pt x="300114" y="82064"/>
                    <a:pt x="299575" y="79775"/>
                  </a:cubicBezTo>
                  <a:cubicBezTo>
                    <a:pt x="298970" y="76521"/>
                    <a:pt x="297323" y="74457"/>
                    <a:pt x="297150" y="71250"/>
                  </a:cubicBezTo>
                  <a:cubicBezTo>
                    <a:pt x="296209" y="68601"/>
                    <a:pt x="296288" y="65703"/>
                    <a:pt x="294725" y="63325"/>
                  </a:cubicBezTo>
                  <a:cubicBezTo>
                    <a:pt x="293540" y="60898"/>
                    <a:pt x="292843" y="57522"/>
                    <a:pt x="292275" y="55425"/>
                  </a:cubicBezTo>
                  <a:cubicBezTo>
                    <a:pt x="290792" y="52966"/>
                    <a:pt x="289770" y="50624"/>
                    <a:pt x="288625" y="48125"/>
                  </a:cubicBezTo>
                  <a:cubicBezTo>
                    <a:pt x="287536" y="45700"/>
                    <a:pt x="286787" y="43405"/>
                    <a:pt x="285575" y="40800"/>
                  </a:cubicBezTo>
                  <a:cubicBezTo>
                    <a:pt x="283961" y="38072"/>
                    <a:pt x="282447" y="36425"/>
                    <a:pt x="281325" y="33500"/>
                  </a:cubicBezTo>
                  <a:cubicBezTo>
                    <a:pt x="279762" y="30531"/>
                    <a:pt x="278785" y="28491"/>
                    <a:pt x="277675" y="26200"/>
                  </a:cubicBezTo>
                  <a:cubicBezTo>
                    <a:pt x="276438" y="24904"/>
                    <a:pt x="274372" y="21129"/>
                    <a:pt x="272800" y="19500"/>
                  </a:cubicBezTo>
                  <a:cubicBezTo>
                    <a:pt x="270604" y="17702"/>
                    <a:pt x="270163" y="15141"/>
                    <a:pt x="267925" y="12800"/>
                  </a:cubicBezTo>
                  <a:cubicBezTo>
                    <a:pt x="263052" y="8946"/>
                    <a:pt x="261933" y="4362"/>
                    <a:pt x="257575" y="0"/>
                  </a:cubicBezTo>
                  <a:lnTo>
                    <a:pt x="257575" y="0"/>
                  </a:lnTo>
                  <a:cubicBezTo>
                    <a:pt x="259841" y="395"/>
                    <a:pt x="262552" y="1623"/>
                    <a:pt x="266100" y="2450"/>
                  </a:cubicBezTo>
                  <a:cubicBezTo>
                    <a:pt x="268366" y="2732"/>
                    <a:pt x="272140" y="4684"/>
                    <a:pt x="274625" y="5500"/>
                  </a:cubicBezTo>
                  <a:cubicBezTo>
                    <a:pt x="282010" y="6692"/>
                    <a:pt x="283217" y="8761"/>
                    <a:pt x="291050" y="11575"/>
                  </a:cubicBezTo>
                  <a:cubicBezTo>
                    <a:pt x="296018" y="12311"/>
                    <a:pt x="301622" y="17204"/>
                    <a:pt x="306275" y="19500"/>
                  </a:cubicBezTo>
                  <a:cubicBezTo>
                    <a:pt x="310580" y="20647"/>
                    <a:pt x="315794" y="25801"/>
                    <a:pt x="320900" y="28025"/>
                  </a:cubicBezTo>
                  <a:cubicBezTo>
                    <a:pt x="328606" y="32201"/>
                    <a:pt x="331166" y="36188"/>
                    <a:pt x="334900" y="38375"/>
                  </a:cubicBezTo>
                  <a:cubicBezTo>
                    <a:pt x="341990" y="42343"/>
                    <a:pt x="342646" y="46425"/>
                    <a:pt x="348300" y="49325"/>
                  </a:cubicBezTo>
                  <a:cubicBezTo>
                    <a:pt x="353871" y="52126"/>
                    <a:pt x="355351" y="56703"/>
                    <a:pt x="360475" y="61500"/>
                  </a:cubicBezTo>
                  <a:cubicBezTo>
                    <a:pt x="365591" y="65644"/>
                    <a:pt x="367992" y="71408"/>
                    <a:pt x="371425" y="74300"/>
                  </a:cubicBezTo>
                  <a:cubicBezTo>
                    <a:pt x="377859" y="79827"/>
                    <a:pt x="375442" y="82877"/>
                    <a:pt x="381775" y="88300"/>
                  </a:cubicBezTo>
                  <a:cubicBezTo>
                    <a:pt x="387490" y="94272"/>
                    <a:pt x="385310" y="98174"/>
                    <a:pt x="390300" y="102900"/>
                  </a:cubicBezTo>
                  <a:cubicBezTo>
                    <a:pt x="395103" y="109803"/>
                    <a:pt x="393587" y="112219"/>
                    <a:pt x="398225" y="118750"/>
                  </a:cubicBezTo>
                  <a:cubicBezTo>
                    <a:pt x="400869" y="123952"/>
                    <a:pt x="401401" y="131482"/>
                    <a:pt x="404925" y="134575"/>
                  </a:cubicBezTo>
                  <a:cubicBezTo>
                    <a:pt x="405794" y="138152"/>
                    <a:pt x="407053" y="140436"/>
                    <a:pt x="407350" y="143100"/>
                  </a:cubicBezTo>
                  <a:cubicBezTo>
                    <a:pt x="408364" y="145705"/>
                    <a:pt x="408349" y="149316"/>
                    <a:pt x="409800" y="151625"/>
                  </a:cubicBezTo>
                  <a:cubicBezTo>
                    <a:pt x="410110" y="154293"/>
                    <a:pt x="411146" y="157524"/>
                    <a:pt x="411625" y="160150"/>
                  </a:cubicBezTo>
                  <a:cubicBezTo>
                    <a:pt x="412013" y="163262"/>
                    <a:pt x="412519" y="166205"/>
                    <a:pt x="413450" y="169275"/>
                  </a:cubicBezTo>
                  <a:cubicBezTo>
                    <a:pt x="413956" y="171680"/>
                    <a:pt x="414865" y="175214"/>
                    <a:pt x="414675" y="177800"/>
                  </a:cubicBezTo>
                  <a:cubicBezTo>
                    <a:pt x="415336" y="180149"/>
                    <a:pt x="415693" y="184275"/>
                    <a:pt x="415875" y="186925"/>
                  </a:cubicBezTo>
                  <a:cubicBezTo>
                    <a:pt x="415605" y="189594"/>
                    <a:pt x="415595" y="193547"/>
                    <a:pt x="416500" y="196075"/>
                  </a:cubicBezTo>
                  <a:cubicBezTo>
                    <a:pt x="416982" y="199875"/>
                    <a:pt x="416479" y="202795"/>
                    <a:pt x="416500" y="205200"/>
                  </a:cubicBezTo>
                  <a:lnTo>
                    <a:pt x="416500" y="205200"/>
                  </a:lnTo>
                  <a:cubicBezTo>
                    <a:pt x="417630" y="208326"/>
                    <a:pt x="415247" y="211365"/>
                    <a:pt x="416500" y="216175"/>
                  </a:cubicBezTo>
                  <a:cubicBezTo>
                    <a:pt x="415303" y="219877"/>
                    <a:pt x="416282" y="222814"/>
                    <a:pt x="415275" y="226525"/>
                  </a:cubicBezTo>
                  <a:cubicBezTo>
                    <a:pt x="414327" y="230778"/>
                    <a:pt x="413555" y="233389"/>
                    <a:pt x="414050" y="237475"/>
                  </a:cubicBezTo>
                  <a:cubicBezTo>
                    <a:pt x="414146" y="240845"/>
                    <a:pt x="412902" y="244275"/>
                    <a:pt x="412225" y="247825"/>
                  </a:cubicBezTo>
                  <a:cubicBezTo>
                    <a:pt x="410540" y="251102"/>
                    <a:pt x="410029" y="254453"/>
                    <a:pt x="409800" y="258175"/>
                  </a:cubicBezTo>
                  <a:cubicBezTo>
                    <a:pt x="408336" y="261949"/>
                    <a:pt x="408398" y="264636"/>
                    <a:pt x="407350" y="267925"/>
                  </a:cubicBezTo>
                  <a:cubicBezTo>
                    <a:pt x="405968" y="270319"/>
                    <a:pt x="404686" y="274808"/>
                    <a:pt x="403700" y="278275"/>
                  </a:cubicBezTo>
                  <a:cubicBezTo>
                    <a:pt x="401927" y="280751"/>
                    <a:pt x="401955" y="284354"/>
                    <a:pt x="400050" y="287400"/>
                  </a:cubicBezTo>
                  <a:cubicBezTo>
                    <a:pt x="398495" y="290567"/>
                    <a:pt x="397475" y="293509"/>
                    <a:pt x="395800" y="297150"/>
                  </a:cubicBezTo>
                  <a:cubicBezTo>
                    <a:pt x="394663" y="300700"/>
                    <a:pt x="392403" y="302205"/>
                    <a:pt x="390925" y="306275"/>
                  </a:cubicBezTo>
                  <a:cubicBezTo>
                    <a:pt x="389817" y="310430"/>
                    <a:pt x="387136" y="312882"/>
                    <a:pt x="386050" y="314800"/>
                  </a:cubicBezTo>
                  <a:cubicBezTo>
                    <a:pt x="384187" y="319549"/>
                    <a:pt x="381814" y="320379"/>
                    <a:pt x="380575" y="323325"/>
                  </a:cubicBezTo>
                  <a:cubicBezTo>
                    <a:pt x="378592" y="327176"/>
                    <a:pt x="375780" y="329129"/>
                    <a:pt x="374475" y="331850"/>
                  </a:cubicBezTo>
                  <a:cubicBezTo>
                    <a:pt x="372929" y="334146"/>
                    <a:pt x="369644" y="336417"/>
                    <a:pt x="368400" y="339775"/>
                  </a:cubicBezTo>
                  <a:cubicBezTo>
                    <a:pt x="366129" y="344198"/>
                    <a:pt x="362868" y="344457"/>
                    <a:pt x="361700" y="347675"/>
                  </a:cubicBezTo>
                  <a:cubicBezTo>
                    <a:pt x="360421" y="349651"/>
                    <a:pt x="357178" y="351347"/>
                    <a:pt x="354375" y="354975"/>
                  </a:cubicBezTo>
                  <a:cubicBezTo>
                    <a:pt x="351123" y="358349"/>
                    <a:pt x="349225" y="358226"/>
                    <a:pt x="347075" y="361675"/>
                  </a:cubicBezTo>
                  <a:cubicBezTo>
                    <a:pt x="343624" y="365220"/>
                    <a:pt x="342717" y="365539"/>
                    <a:pt x="339775" y="368375"/>
                  </a:cubicBezTo>
                  <a:cubicBezTo>
                    <a:pt x="338880" y="370674"/>
                    <a:pt x="333522" y="372368"/>
                    <a:pt x="331850" y="375075"/>
                  </a:cubicBezTo>
                  <a:cubicBezTo>
                    <a:pt x="328533" y="377385"/>
                    <a:pt x="325491" y="379126"/>
                    <a:pt x="323325" y="380550"/>
                  </a:cubicBezTo>
                  <a:cubicBezTo>
                    <a:pt x="320289" y="382635"/>
                    <a:pt x="316640" y="384767"/>
                    <a:pt x="314800" y="386050"/>
                  </a:cubicBezTo>
                  <a:cubicBezTo>
                    <a:pt x="311431" y="389299"/>
                    <a:pt x="310055" y="388546"/>
                    <a:pt x="305675" y="391525"/>
                  </a:cubicBezTo>
                  <a:cubicBezTo>
                    <a:pt x="301478" y="394338"/>
                    <a:pt x="300150" y="393830"/>
                    <a:pt x="296550" y="395775"/>
                  </a:cubicBezTo>
                  <a:cubicBezTo>
                    <a:pt x="293029" y="398303"/>
                    <a:pt x="289993" y="397927"/>
                    <a:pt x="287400" y="400050"/>
                  </a:cubicBezTo>
                  <a:cubicBezTo>
                    <a:pt x="283163" y="402947"/>
                    <a:pt x="281492" y="402244"/>
                    <a:pt x="277675" y="404300"/>
                  </a:cubicBezTo>
                  <a:cubicBezTo>
                    <a:pt x="275780" y="405561"/>
                    <a:pt x="272693" y="405537"/>
                    <a:pt x="267925" y="407350"/>
                  </a:cubicBezTo>
                  <a:cubicBezTo>
                    <a:pt x="265002" y="408722"/>
                    <a:pt x="261500" y="408337"/>
                    <a:pt x="257575" y="410400"/>
                  </a:cubicBezTo>
                  <a:cubicBezTo>
                    <a:pt x="254597" y="411859"/>
                    <a:pt x="251282" y="411179"/>
                    <a:pt x="247825" y="412825"/>
                  </a:cubicBezTo>
                  <a:cubicBezTo>
                    <a:pt x="244898" y="413912"/>
                    <a:pt x="241580" y="413753"/>
                    <a:pt x="236875" y="414650"/>
                  </a:cubicBezTo>
                  <a:cubicBezTo>
                    <a:pt x="232423" y="415765"/>
                    <a:pt x="230634" y="414349"/>
                    <a:pt x="226525" y="415875"/>
                  </a:cubicBezTo>
                  <a:cubicBezTo>
                    <a:pt x="222108" y="417426"/>
                    <a:pt x="218140" y="415685"/>
                    <a:pt x="215550" y="416475"/>
                  </a:cubicBezTo>
                  <a:cubicBezTo>
                    <a:pt x="213437" y="417784"/>
                    <a:pt x="208732" y="416733"/>
                    <a:pt x="205200" y="417100"/>
                  </a:cubicBezTo>
                  <a:lnTo>
                    <a:pt x="205200" y="417100"/>
                  </a:lnTo>
                  <a:cubicBezTo>
                    <a:pt x="201713" y="417511"/>
                    <a:pt x="198543" y="416130"/>
                    <a:pt x="195475" y="416475"/>
                  </a:cubicBezTo>
                  <a:cubicBezTo>
                    <a:pt x="190878" y="417138"/>
                    <a:pt x="190835" y="415454"/>
                    <a:pt x="186325" y="415875"/>
                  </a:cubicBezTo>
                  <a:cubicBezTo>
                    <a:pt x="183772" y="415971"/>
                    <a:pt x="179793" y="415283"/>
                    <a:pt x="177800" y="415275"/>
                  </a:cubicBezTo>
                  <a:cubicBezTo>
                    <a:pt x="175287" y="415143"/>
                    <a:pt x="170773" y="413814"/>
                    <a:pt x="168675" y="414050"/>
                  </a:cubicBezTo>
                  <a:cubicBezTo>
                    <a:pt x="166098" y="414390"/>
                    <a:pt x="163427" y="412456"/>
                    <a:pt x="160150" y="412225"/>
                  </a:cubicBezTo>
                  <a:cubicBezTo>
                    <a:pt x="156559" y="411483"/>
                    <a:pt x="155659" y="410749"/>
                    <a:pt x="151625" y="409775"/>
                  </a:cubicBezTo>
                  <a:cubicBezTo>
                    <a:pt x="148988" y="409308"/>
                    <a:pt x="146806" y="408136"/>
                    <a:pt x="143100" y="407350"/>
                  </a:cubicBezTo>
                  <a:cubicBezTo>
                    <a:pt x="140227" y="407417"/>
                    <a:pt x="137178" y="405556"/>
                    <a:pt x="134575" y="404925"/>
                  </a:cubicBezTo>
                  <a:cubicBezTo>
                    <a:pt x="127963" y="404283"/>
                    <a:pt x="122774" y="399498"/>
                    <a:pt x="118150" y="398225"/>
                  </a:cubicBezTo>
                  <a:cubicBezTo>
                    <a:pt x="112859" y="397428"/>
                    <a:pt x="106831" y="390804"/>
                    <a:pt x="102925" y="390900"/>
                  </a:cubicBezTo>
                  <a:cubicBezTo>
                    <a:pt x="97737" y="388618"/>
                    <a:pt x="92408" y="383939"/>
                    <a:pt x="88300" y="381775"/>
                  </a:cubicBezTo>
                  <a:cubicBezTo>
                    <a:pt x="82672" y="378069"/>
                    <a:pt x="79984" y="374856"/>
                    <a:pt x="74300" y="371425"/>
                  </a:cubicBezTo>
                  <a:cubicBezTo>
                    <a:pt x="68395" y="367903"/>
                    <a:pt x="67150" y="364699"/>
                    <a:pt x="60900" y="360475"/>
                  </a:cubicBezTo>
                  <a:cubicBezTo>
                    <a:pt x="54343" y="355651"/>
                    <a:pt x="55064" y="352043"/>
                    <a:pt x="49350" y="348300"/>
                  </a:cubicBezTo>
                  <a:cubicBezTo>
                    <a:pt x="44489" y="345764"/>
                    <a:pt x="41452" y="337638"/>
                    <a:pt x="37775" y="335500"/>
                  </a:cubicBezTo>
                  <a:cubicBezTo>
                    <a:pt x="33166" y="331868"/>
                    <a:pt x="33020" y="327495"/>
                    <a:pt x="28025" y="321500"/>
                  </a:cubicBezTo>
                  <a:cubicBezTo>
                    <a:pt x="24650" y="317874"/>
                    <a:pt x="22625" y="312839"/>
                    <a:pt x="18900" y="306875"/>
                  </a:cubicBezTo>
                  <a:cubicBezTo>
                    <a:pt x="14951" y="300926"/>
                    <a:pt x="15242" y="297385"/>
                    <a:pt x="11600" y="291050"/>
                  </a:cubicBezTo>
                  <a:cubicBezTo>
                    <a:pt x="8205" y="283145"/>
                    <a:pt x="6509" y="278438"/>
                    <a:pt x="4900" y="274625"/>
                  </a:cubicBezTo>
                  <a:cubicBezTo>
                    <a:pt x="4139" y="271921"/>
                    <a:pt x="3195" y="269145"/>
                    <a:pt x="2450" y="266700"/>
                  </a:cubicBezTo>
                  <a:cubicBezTo>
                    <a:pt x="2395" y="263703"/>
                    <a:pt x="980" y="261137"/>
                    <a:pt x="25" y="258175"/>
                  </a:cubicBezTo>
                  <a:lnTo>
                    <a:pt x="25" y="258175"/>
                  </a:lnTo>
                  <a:cubicBezTo>
                    <a:pt x="4572" y="261716"/>
                    <a:pt x="7943" y="264932"/>
                    <a:pt x="12200" y="268525"/>
                  </a:cubicBezTo>
                  <a:cubicBezTo>
                    <a:pt x="13948" y="269231"/>
                    <a:pt x="15717" y="271603"/>
                    <a:pt x="18900" y="273400"/>
                  </a:cubicBezTo>
                  <a:cubicBezTo>
                    <a:pt x="22519" y="274421"/>
                    <a:pt x="22644" y="275682"/>
                    <a:pt x="26200" y="277650"/>
                  </a:cubicBezTo>
                  <a:cubicBezTo>
                    <a:pt x="28779" y="279183"/>
                    <a:pt x="31228" y="281382"/>
                    <a:pt x="32900" y="281925"/>
                  </a:cubicBezTo>
                  <a:cubicBezTo>
                    <a:pt x="36681" y="283341"/>
                    <a:pt x="36575" y="284404"/>
                    <a:pt x="40200" y="285575"/>
                  </a:cubicBezTo>
                  <a:cubicBezTo>
                    <a:pt x="42703" y="285786"/>
                    <a:pt x="44522" y="288626"/>
                    <a:pt x="47525" y="289225"/>
                  </a:cubicBezTo>
                  <a:cubicBezTo>
                    <a:pt x="50835" y="290428"/>
                    <a:pt x="53065" y="292122"/>
                    <a:pt x="55425" y="292275"/>
                  </a:cubicBezTo>
                  <a:cubicBezTo>
                    <a:pt x="58601" y="292744"/>
                    <a:pt x="59627" y="294276"/>
                    <a:pt x="63350" y="295325"/>
                  </a:cubicBezTo>
                  <a:cubicBezTo>
                    <a:pt x="65254" y="295354"/>
                    <a:pt x="67057" y="297413"/>
                    <a:pt x="71250" y="297750"/>
                  </a:cubicBezTo>
                  <a:cubicBezTo>
                    <a:pt x="74541" y="298008"/>
                    <a:pt x="77237" y="300121"/>
                    <a:pt x="79175" y="299575"/>
                  </a:cubicBezTo>
                  <a:cubicBezTo>
                    <a:pt x="81634" y="299781"/>
                    <a:pt x="84395" y="300933"/>
                    <a:pt x="87700" y="301400"/>
                  </a:cubicBezTo>
                  <a:cubicBezTo>
                    <a:pt x="90080" y="301795"/>
                    <a:pt x="93142" y="303493"/>
                    <a:pt x="96225" y="303225"/>
                  </a:cubicBezTo>
                  <a:cubicBezTo>
                    <a:pt x="98040" y="302985"/>
                    <a:pt x="102470" y="303875"/>
                    <a:pt x="104750" y="303850"/>
                  </a:cubicBezTo>
                  <a:cubicBezTo>
                    <a:pt x="107590" y="303548"/>
                    <a:pt x="110187" y="304376"/>
                    <a:pt x="113275" y="304450"/>
                  </a:cubicBezTo>
                  <a:cubicBezTo>
                    <a:pt x="115288" y="303564"/>
                    <a:pt x="118727" y="305736"/>
                    <a:pt x="121800" y="305050"/>
                  </a:cubicBezTo>
                  <a:lnTo>
                    <a:pt x="121800" y="305050"/>
                  </a:lnTo>
                  <a:close/>
                </a:path>
              </a:pathLst>
            </a:custGeom>
            <a:noFill/>
            <a:ln w="19050" cap="rnd" cmpd="sng">
              <a:solidFill>
                <a:srgbClr val="002060"/>
              </a:solidFill>
              <a:prstDash val="solid"/>
              <a:round/>
              <a:headEnd type="none" w="sm" len="sm"/>
              <a:tailEnd type="none" w="sm" len="sm"/>
              <a:extLst>
                <a:ext uri="{C807C97D-BFC1-408E-A445-0C87EB9F89A2}">
                  <ask:lineSketchStyleProps xmlns="" xmlns:ask="http://schemas.microsoft.com/office/drawing/2018/sketchyshapes" sd="1294202727">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404;p42">
            <a:extLst>
              <a:ext uri="{FF2B5EF4-FFF2-40B4-BE49-F238E27FC236}">
                <a16:creationId xmlns:a16="http://schemas.microsoft.com/office/drawing/2014/main" id="{8D1CCB64-A344-4625-930E-06F770126961}"/>
              </a:ext>
            </a:extLst>
          </p:cNvPr>
          <p:cNvSpPr/>
          <p:nvPr/>
        </p:nvSpPr>
        <p:spPr>
          <a:xfrm>
            <a:off x="8811290" y="429688"/>
            <a:ext cx="217994" cy="250029"/>
          </a:xfrm>
          <a:custGeom>
            <a:avLst/>
            <a:gdLst>
              <a:gd name="connsiteX0" fmla="*/ 104428 w 217994"/>
              <a:gd name="connsiteY0" fmla="*/ 5080 h 250029"/>
              <a:gd name="connsiteX1" fmla="*/ 104428 w 217994"/>
              <a:gd name="connsiteY1" fmla="*/ 5080 h 250029"/>
              <a:gd name="connsiteX2" fmla="*/ 105481 w 217994"/>
              <a:gd name="connsiteY2" fmla="*/ 2965 h 250029"/>
              <a:gd name="connsiteX3" fmla="*/ 106535 w 217994"/>
              <a:gd name="connsiteY3" fmla="*/ 1283 h 250029"/>
              <a:gd name="connsiteX4" fmla="*/ 107935 w 217994"/>
              <a:gd name="connsiteY4" fmla="*/ 433 h 250029"/>
              <a:gd name="connsiteX5" fmla="*/ 108989 w 217994"/>
              <a:gd name="connsiteY5" fmla="*/ 17 h 250029"/>
              <a:gd name="connsiteX6" fmla="*/ 110043 w 217994"/>
              <a:gd name="connsiteY6" fmla="*/ 433 h 250029"/>
              <a:gd name="connsiteX7" fmla="*/ 111458 w 217994"/>
              <a:gd name="connsiteY7" fmla="*/ 1283 h 250029"/>
              <a:gd name="connsiteX8" fmla="*/ 112512 w 217994"/>
              <a:gd name="connsiteY8" fmla="*/ 2965 h 250029"/>
              <a:gd name="connsiteX9" fmla="*/ 113565 w 217994"/>
              <a:gd name="connsiteY9" fmla="*/ 5080 h 250029"/>
              <a:gd name="connsiteX10" fmla="*/ 137471 w 217994"/>
              <a:gd name="connsiteY10" fmla="*/ 70956 h 250029"/>
              <a:gd name="connsiteX11" fmla="*/ 137471 w 217994"/>
              <a:gd name="connsiteY11" fmla="*/ 70956 h 250029"/>
              <a:gd name="connsiteX12" fmla="*/ 138525 w 217994"/>
              <a:gd name="connsiteY12" fmla="*/ 73071 h 250029"/>
              <a:gd name="connsiteX13" fmla="*/ 140286 w 217994"/>
              <a:gd name="connsiteY13" fmla="*/ 75603 h 250029"/>
              <a:gd name="connsiteX14" fmla="*/ 142047 w 217994"/>
              <a:gd name="connsiteY14" fmla="*/ 77718 h 250029"/>
              <a:gd name="connsiteX15" fmla="*/ 144155 w 217994"/>
              <a:gd name="connsiteY15" fmla="*/ 79834 h 250029"/>
              <a:gd name="connsiteX16" fmla="*/ 146262 w 217994"/>
              <a:gd name="connsiteY16" fmla="*/ 81516 h 250029"/>
              <a:gd name="connsiteX17" fmla="*/ 148716 w 217994"/>
              <a:gd name="connsiteY17" fmla="*/ 82782 h 250029"/>
              <a:gd name="connsiteX18" fmla="*/ 150838 w 217994"/>
              <a:gd name="connsiteY18" fmla="*/ 84048 h 250029"/>
              <a:gd name="connsiteX19" fmla="*/ 153293 w 217994"/>
              <a:gd name="connsiteY19" fmla="*/ 84481 h 250029"/>
              <a:gd name="connsiteX20" fmla="*/ 212364 w 217994"/>
              <a:gd name="connsiteY20" fmla="*/ 91660 h 250029"/>
              <a:gd name="connsiteX21" fmla="*/ 212364 w 217994"/>
              <a:gd name="connsiteY21" fmla="*/ 91660 h 250029"/>
              <a:gd name="connsiteX22" fmla="*/ 214471 w 217994"/>
              <a:gd name="connsiteY22" fmla="*/ 92076 h 250029"/>
              <a:gd name="connsiteX23" fmla="*/ 216232 w 217994"/>
              <a:gd name="connsiteY23" fmla="*/ 92926 h 250029"/>
              <a:gd name="connsiteX24" fmla="*/ 217286 w 217994"/>
              <a:gd name="connsiteY24" fmla="*/ 93758 h 250029"/>
              <a:gd name="connsiteX25" fmla="*/ 217979 w 217994"/>
              <a:gd name="connsiteY25" fmla="*/ 95458 h 250029"/>
              <a:gd name="connsiteX26" fmla="*/ 217979 w 217994"/>
              <a:gd name="connsiteY26" fmla="*/ 96723 h 250029"/>
              <a:gd name="connsiteX27" fmla="*/ 217633 w 217994"/>
              <a:gd name="connsiteY27" fmla="*/ 98405 h 250029"/>
              <a:gd name="connsiteX28" fmla="*/ 216925 w 217994"/>
              <a:gd name="connsiteY28" fmla="*/ 100105 h 250029"/>
              <a:gd name="connsiteX29" fmla="*/ 215179 w 217994"/>
              <a:gd name="connsiteY29" fmla="*/ 102220 h 250029"/>
              <a:gd name="connsiteX30" fmla="*/ 170875 w 217994"/>
              <a:gd name="connsiteY30" fmla="*/ 149507 h 250029"/>
              <a:gd name="connsiteX31" fmla="*/ 170875 w 217994"/>
              <a:gd name="connsiteY31" fmla="*/ 149507 h 250029"/>
              <a:gd name="connsiteX32" fmla="*/ 169114 w 217994"/>
              <a:gd name="connsiteY32" fmla="*/ 151623 h 250029"/>
              <a:gd name="connsiteX33" fmla="*/ 167714 w 217994"/>
              <a:gd name="connsiteY33" fmla="*/ 154154 h 250029"/>
              <a:gd name="connsiteX34" fmla="*/ 166660 w 217994"/>
              <a:gd name="connsiteY34" fmla="*/ 157119 h 250029"/>
              <a:gd name="connsiteX35" fmla="*/ 165606 w 217994"/>
              <a:gd name="connsiteY35" fmla="*/ 160067 h 250029"/>
              <a:gd name="connsiteX36" fmla="*/ 164899 w 217994"/>
              <a:gd name="connsiteY36" fmla="*/ 163032 h 250029"/>
              <a:gd name="connsiteX37" fmla="*/ 164538 w 217994"/>
              <a:gd name="connsiteY37" fmla="*/ 165980 h 250029"/>
              <a:gd name="connsiteX38" fmla="*/ 164538 w 217994"/>
              <a:gd name="connsiteY38" fmla="*/ 168946 h 250029"/>
              <a:gd name="connsiteX39" fmla="*/ 164899 w 217994"/>
              <a:gd name="connsiteY39" fmla="*/ 171893 h 250029"/>
              <a:gd name="connsiteX40" fmla="*/ 177559 w 217994"/>
              <a:gd name="connsiteY40" fmla="*/ 242000 h 250029"/>
              <a:gd name="connsiteX41" fmla="*/ 177559 w 217994"/>
              <a:gd name="connsiteY41" fmla="*/ 242000 h 250029"/>
              <a:gd name="connsiteX42" fmla="*/ 177905 w 217994"/>
              <a:gd name="connsiteY42" fmla="*/ 244532 h 250029"/>
              <a:gd name="connsiteX43" fmla="*/ 177559 w 217994"/>
              <a:gd name="connsiteY43" fmla="*/ 246231 h 250029"/>
              <a:gd name="connsiteX44" fmla="*/ 177198 w 217994"/>
              <a:gd name="connsiteY44" fmla="*/ 247913 h 250029"/>
              <a:gd name="connsiteX45" fmla="*/ 176505 w 217994"/>
              <a:gd name="connsiteY45" fmla="*/ 249179 h 250029"/>
              <a:gd name="connsiteX46" fmla="*/ 175091 w 217994"/>
              <a:gd name="connsiteY46" fmla="*/ 249595 h 250029"/>
              <a:gd name="connsiteX47" fmla="*/ 173690 w 217994"/>
              <a:gd name="connsiteY47" fmla="*/ 250029 h 250029"/>
              <a:gd name="connsiteX48" fmla="*/ 171929 w 217994"/>
              <a:gd name="connsiteY48" fmla="*/ 249179 h 250029"/>
              <a:gd name="connsiteX49" fmla="*/ 170168 w 217994"/>
              <a:gd name="connsiteY49" fmla="*/ 248329 h 250029"/>
              <a:gd name="connsiteX50" fmla="*/ 118834 w 217994"/>
              <a:gd name="connsiteY50" fmla="*/ 212019 h 250029"/>
              <a:gd name="connsiteX51" fmla="*/ 118834 w 217994"/>
              <a:gd name="connsiteY51" fmla="*/ 212019 h 250029"/>
              <a:gd name="connsiteX52" fmla="*/ 116727 w 217994"/>
              <a:gd name="connsiteY52" fmla="*/ 210753 h 250029"/>
              <a:gd name="connsiteX53" fmla="*/ 114273 w 217994"/>
              <a:gd name="connsiteY53" fmla="*/ 209903 h 250029"/>
              <a:gd name="connsiteX54" fmla="*/ 111458 w 217994"/>
              <a:gd name="connsiteY54" fmla="*/ 209487 h 250029"/>
              <a:gd name="connsiteX55" fmla="*/ 108989 w 217994"/>
              <a:gd name="connsiteY55" fmla="*/ 209487 h 250029"/>
              <a:gd name="connsiteX56" fmla="*/ 106535 w 217994"/>
              <a:gd name="connsiteY56" fmla="*/ 209487 h 250029"/>
              <a:gd name="connsiteX57" fmla="*/ 103720 w 217994"/>
              <a:gd name="connsiteY57" fmla="*/ 209903 h 250029"/>
              <a:gd name="connsiteX58" fmla="*/ 101266 w 217994"/>
              <a:gd name="connsiteY58" fmla="*/ 210753 h 250029"/>
              <a:gd name="connsiteX59" fmla="*/ 99144 w 217994"/>
              <a:gd name="connsiteY59" fmla="*/ 212019 h 250029"/>
              <a:gd name="connsiteX60" fmla="*/ 47825 w 217994"/>
              <a:gd name="connsiteY60" fmla="*/ 248329 h 250029"/>
              <a:gd name="connsiteX61" fmla="*/ 47825 w 217994"/>
              <a:gd name="connsiteY61" fmla="*/ 248329 h 250029"/>
              <a:gd name="connsiteX62" fmla="*/ 46064 w 217994"/>
              <a:gd name="connsiteY62" fmla="*/ 249179 h 250029"/>
              <a:gd name="connsiteX63" fmla="*/ 44303 w 217994"/>
              <a:gd name="connsiteY63" fmla="*/ 250029 h 250029"/>
              <a:gd name="connsiteX64" fmla="*/ 42902 w 217994"/>
              <a:gd name="connsiteY64" fmla="*/ 249595 h 250029"/>
              <a:gd name="connsiteX65" fmla="*/ 41488 w 217994"/>
              <a:gd name="connsiteY65" fmla="*/ 249179 h 250029"/>
              <a:gd name="connsiteX66" fmla="*/ 40795 w 217994"/>
              <a:gd name="connsiteY66" fmla="*/ 247913 h 250029"/>
              <a:gd name="connsiteX67" fmla="*/ 40434 w 217994"/>
              <a:gd name="connsiteY67" fmla="*/ 246231 h 250029"/>
              <a:gd name="connsiteX68" fmla="*/ 40088 w 217994"/>
              <a:gd name="connsiteY68" fmla="*/ 244532 h 250029"/>
              <a:gd name="connsiteX69" fmla="*/ 40434 w 217994"/>
              <a:gd name="connsiteY69" fmla="*/ 242000 h 250029"/>
              <a:gd name="connsiteX70" fmla="*/ 53094 w 217994"/>
              <a:gd name="connsiteY70" fmla="*/ 171893 h 250029"/>
              <a:gd name="connsiteX71" fmla="*/ 53094 w 217994"/>
              <a:gd name="connsiteY71" fmla="*/ 171893 h 250029"/>
              <a:gd name="connsiteX72" fmla="*/ 53441 w 217994"/>
              <a:gd name="connsiteY72" fmla="*/ 168946 h 250029"/>
              <a:gd name="connsiteX73" fmla="*/ 53441 w 217994"/>
              <a:gd name="connsiteY73" fmla="*/ 165980 h 250029"/>
              <a:gd name="connsiteX74" fmla="*/ 53094 w 217994"/>
              <a:gd name="connsiteY74" fmla="*/ 163032 h 250029"/>
              <a:gd name="connsiteX75" fmla="*/ 52387 w 217994"/>
              <a:gd name="connsiteY75" fmla="*/ 160067 h 250029"/>
              <a:gd name="connsiteX76" fmla="*/ 51333 w 217994"/>
              <a:gd name="connsiteY76" fmla="*/ 157119 h 250029"/>
              <a:gd name="connsiteX77" fmla="*/ 50279 w 217994"/>
              <a:gd name="connsiteY77" fmla="*/ 154154 h 250029"/>
              <a:gd name="connsiteX78" fmla="*/ 48879 w 217994"/>
              <a:gd name="connsiteY78" fmla="*/ 151623 h 250029"/>
              <a:gd name="connsiteX79" fmla="*/ 47118 w 217994"/>
              <a:gd name="connsiteY79" fmla="*/ 149507 h 250029"/>
              <a:gd name="connsiteX80" fmla="*/ 2814 w 217994"/>
              <a:gd name="connsiteY80" fmla="*/ 102220 h 250029"/>
              <a:gd name="connsiteX81" fmla="*/ 2814 w 217994"/>
              <a:gd name="connsiteY81" fmla="*/ 102220 h 250029"/>
              <a:gd name="connsiteX82" fmla="*/ 1053 w 217994"/>
              <a:gd name="connsiteY82" fmla="*/ 100105 h 250029"/>
              <a:gd name="connsiteX83" fmla="*/ 360 w 217994"/>
              <a:gd name="connsiteY83" fmla="*/ 98405 h 250029"/>
              <a:gd name="connsiteX84" fmla="*/ 0 w 217994"/>
              <a:gd name="connsiteY84" fmla="*/ 96723 h 250029"/>
              <a:gd name="connsiteX85" fmla="*/ 0 w 217994"/>
              <a:gd name="connsiteY85" fmla="*/ 95458 h 250029"/>
              <a:gd name="connsiteX86" fmla="*/ 707 w 217994"/>
              <a:gd name="connsiteY86" fmla="*/ 93758 h 250029"/>
              <a:gd name="connsiteX87" fmla="*/ 1761 w 217994"/>
              <a:gd name="connsiteY87" fmla="*/ 92926 h 250029"/>
              <a:gd name="connsiteX88" fmla="*/ 3522 w 217994"/>
              <a:gd name="connsiteY88" fmla="*/ 92076 h 250029"/>
              <a:gd name="connsiteX89" fmla="*/ 5629 w 217994"/>
              <a:gd name="connsiteY89" fmla="*/ 91660 h 250029"/>
              <a:gd name="connsiteX90" fmla="*/ 64700 w 217994"/>
              <a:gd name="connsiteY90" fmla="*/ 84481 h 250029"/>
              <a:gd name="connsiteX91" fmla="*/ 64700 w 217994"/>
              <a:gd name="connsiteY91" fmla="*/ 84481 h 250029"/>
              <a:gd name="connsiteX92" fmla="*/ 67155 w 217994"/>
              <a:gd name="connsiteY92" fmla="*/ 84048 h 250029"/>
              <a:gd name="connsiteX93" fmla="*/ 69262 w 217994"/>
              <a:gd name="connsiteY93" fmla="*/ 82782 h 250029"/>
              <a:gd name="connsiteX94" fmla="*/ 71731 w 217994"/>
              <a:gd name="connsiteY94" fmla="*/ 81516 h 250029"/>
              <a:gd name="connsiteX95" fmla="*/ 73838 w 217994"/>
              <a:gd name="connsiteY95" fmla="*/ 79834 h 250029"/>
              <a:gd name="connsiteX96" fmla="*/ 75946 w 217994"/>
              <a:gd name="connsiteY96" fmla="*/ 77718 h 250029"/>
              <a:gd name="connsiteX97" fmla="*/ 77707 w 217994"/>
              <a:gd name="connsiteY97" fmla="*/ 75603 h 250029"/>
              <a:gd name="connsiteX98" fmla="*/ 79468 w 217994"/>
              <a:gd name="connsiteY98" fmla="*/ 73071 h 250029"/>
              <a:gd name="connsiteX99" fmla="*/ 80522 w 217994"/>
              <a:gd name="connsiteY99" fmla="*/ 70956 h 250029"/>
              <a:gd name="connsiteX100" fmla="*/ 104428 w 217994"/>
              <a:gd name="connsiteY100" fmla="*/ 5080 h 25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17994" h="250029" fill="none" extrusionOk="0">
                <a:moveTo>
                  <a:pt x="104428" y="5080"/>
                </a:moveTo>
                <a:lnTo>
                  <a:pt x="104428" y="5080"/>
                </a:lnTo>
                <a:cubicBezTo>
                  <a:pt x="104797" y="4166"/>
                  <a:pt x="105026" y="3580"/>
                  <a:pt x="105481" y="2965"/>
                </a:cubicBezTo>
                <a:cubicBezTo>
                  <a:pt x="105661" y="2597"/>
                  <a:pt x="106225" y="1944"/>
                  <a:pt x="106535" y="1283"/>
                </a:cubicBezTo>
                <a:cubicBezTo>
                  <a:pt x="106764" y="991"/>
                  <a:pt x="107615" y="677"/>
                  <a:pt x="107935" y="433"/>
                </a:cubicBezTo>
                <a:cubicBezTo>
                  <a:pt x="108137" y="316"/>
                  <a:pt x="108624" y="222"/>
                  <a:pt x="108989" y="17"/>
                </a:cubicBezTo>
                <a:cubicBezTo>
                  <a:pt x="109380" y="136"/>
                  <a:pt x="109600" y="266"/>
                  <a:pt x="110043" y="433"/>
                </a:cubicBezTo>
                <a:cubicBezTo>
                  <a:pt x="110472" y="720"/>
                  <a:pt x="111076" y="1061"/>
                  <a:pt x="111458" y="1283"/>
                </a:cubicBezTo>
                <a:cubicBezTo>
                  <a:pt x="112042" y="1970"/>
                  <a:pt x="111979" y="2510"/>
                  <a:pt x="112512" y="2965"/>
                </a:cubicBezTo>
                <a:cubicBezTo>
                  <a:pt x="112797" y="3717"/>
                  <a:pt x="113220" y="4340"/>
                  <a:pt x="113565" y="5080"/>
                </a:cubicBezTo>
                <a:cubicBezTo>
                  <a:pt x="122599" y="17852"/>
                  <a:pt x="122329" y="45086"/>
                  <a:pt x="137471" y="70956"/>
                </a:cubicBezTo>
                <a:lnTo>
                  <a:pt x="137471" y="70956"/>
                </a:lnTo>
                <a:cubicBezTo>
                  <a:pt x="137878" y="71664"/>
                  <a:pt x="138107" y="72373"/>
                  <a:pt x="138525" y="73071"/>
                </a:cubicBezTo>
                <a:cubicBezTo>
                  <a:pt x="139683" y="74104"/>
                  <a:pt x="139744" y="75214"/>
                  <a:pt x="140286" y="75603"/>
                </a:cubicBezTo>
                <a:cubicBezTo>
                  <a:pt x="140736" y="76087"/>
                  <a:pt x="141511" y="77228"/>
                  <a:pt x="142047" y="77718"/>
                </a:cubicBezTo>
                <a:cubicBezTo>
                  <a:pt x="143069" y="78239"/>
                  <a:pt x="143546" y="79343"/>
                  <a:pt x="144155" y="79834"/>
                </a:cubicBezTo>
                <a:cubicBezTo>
                  <a:pt x="144610" y="80298"/>
                  <a:pt x="145690" y="81016"/>
                  <a:pt x="146262" y="81516"/>
                </a:cubicBezTo>
                <a:cubicBezTo>
                  <a:pt x="147212" y="81806"/>
                  <a:pt x="148050" y="82686"/>
                  <a:pt x="148716" y="82782"/>
                </a:cubicBezTo>
                <a:cubicBezTo>
                  <a:pt x="149652" y="83260"/>
                  <a:pt x="150100" y="83935"/>
                  <a:pt x="150838" y="84048"/>
                </a:cubicBezTo>
                <a:cubicBezTo>
                  <a:pt x="151664" y="83991"/>
                  <a:pt x="152680" y="84380"/>
                  <a:pt x="153293" y="84481"/>
                </a:cubicBezTo>
                <a:cubicBezTo>
                  <a:pt x="171159" y="84517"/>
                  <a:pt x="195942" y="96578"/>
                  <a:pt x="212364" y="91660"/>
                </a:cubicBezTo>
                <a:lnTo>
                  <a:pt x="212364" y="91660"/>
                </a:lnTo>
                <a:cubicBezTo>
                  <a:pt x="213089" y="91593"/>
                  <a:pt x="213917" y="92002"/>
                  <a:pt x="214471" y="92076"/>
                </a:cubicBezTo>
                <a:cubicBezTo>
                  <a:pt x="215201" y="92379"/>
                  <a:pt x="215827" y="92640"/>
                  <a:pt x="216232" y="92926"/>
                </a:cubicBezTo>
                <a:cubicBezTo>
                  <a:pt x="216462" y="93104"/>
                  <a:pt x="216739" y="93498"/>
                  <a:pt x="217286" y="93758"/>
                </a:cubicBezTo>
                <a:cubicBezTo>
                  <a:pt x="217640" y="94433"/>
                  <a:pt x="217820" y="94792"/>
                  <a:pt x="217979" y="95458"/>
                </a:cubicBezTo>
                <a:cubicBezTo>
                  <a:pt x="218106" y="95781"/>
                  <a:pt x="217842" y="96188"/>
                  <a:pt x="217979" y="96723"/>
                </a:cubicBezTo>
                <a:cubicBezTo>
                  <a:pt x="217806" y="97362"/>
                  <a:pt x="217689" y="97728"/>
                  <a:pt x="217633" y="98405"/>
                </a:cubicBezTo>
                <a:cubicBezTo>
                  <a:pt x="217448" y="99039"/>
                  <a:pt x="217038" y="99542"/>
                  <a:pt x="216925" y="100105"/>
                </a:cubicBezTo>
                <a:cubicBezTo>
                  <a:pt x="216201" y="100649"/>
                  <a:pt x="216004" y="101431"/>
                  <a:pt x="215179" y="102220"/>
                </a:cubicBezTo>
                <a:cubicBezTo>
                  <a:pt x="202737" y="124100"/>
                  <a:pt x="186866" y="126377"/>
                  <a:pt x="170875" y="149507"/>
                </a:cubicBezTo>
                <a:lnTo>
                  <a:pt x="170875" y="149507"/>
                </a:lnTo>
                <a:cubicBezTo>
                  <a:pt x="170688" y="150128"/>
                  <a:pt x="169406" y="151100"/>
                  <a:pt x="169114" y="151623"/>
                </a:cubicBezTo>
                <a:cubicBezTo>
                  <a:pt x="168562" y="152542"/>
                  <a:pt x="167988" y="153390"/>
                  <a:pt x="167714" y="154154"/>
                </a:cubicBezTo>
                <a:cubicBezTo>
                  <a:pt x="167365" y="155266"/>
                  <a:pt x="166940" y="156195"/>
                  <a:pt x="166660" y="157119"/>
                </a:cubicBezTo>
                <a:cubicBezTo>
                  <a:pt x="166308" y="158336"/>
                  <a:pt x="166026" y="159022"/>
                  <a:pt x="165606" y="160067"/>
                </a:cubicBezTo>
                <a:cubicBezTo>
                  <a:pt x="165496" y="161133"/>
                  <a:pt x="165140" y="161799"/>
                  <a:pt x="164899" y="163032"/>
                </a:cubicBezTo>
                <a:cubicBezTo>
                  <a:pt x="164810" y="163890"/>
                  <a:pt x="164439" y="164959"/>
                  <a:pt x="164538" y="165980"/>
                </a:cubicBezTo>
                <a:cubicBezTo>
                  <a:pt x="164712" y="166647"/>
                  <a:pt x="164334" y="168215"/>
                  <a:pt x="164538" y="168946"/>
                </a:cubicBezTo>
                <a:cubicBezTo>
                  <a:pt x="164875" y="169945"/>
                  <a:pt x="164746" y="170882"/>
                  <a:pt x="164899" y="171893"/>
                </a:cubicBezTo>
                <a:cubicBezTo>
                  <a:pt x="174395" y="197645"/>
                  <a:pt x="168167" y="217679"/>
                  <a:pt x="177559" y="242000"/>
                </a:cubicBezTo>
                <a:lnTo>
                  <a:pt x="177559" y="242000"/>
                </a:lnTo>
                <a:cubicBezTo>
                  <a:pt x="177658" y="242893"/>
                  <a:pt x="177819" y="243682"/>
                  <a:pt x="177905" y="244532"/>
                </a:cubicBezTo>
                <a:cubicBezTo>
                  <a:pt x="177739" y="245056"/>
                  <a:pt x="177601" y="245516"/>
                  <a:pt x="177559" y="246231"/>
                </a:cubicBezTo>
                <a:cubicBezTo>
                  <a:pt x="177476" y="246628"/>
                  <a:pt x="177430" y="247345"/>
                  <a:pt x="177198" y="247913"/>
                </a:cubicBezTo>
                <a:cubicBezTo>
                  <a:pt x="176969" y="248285"/>
                  <a:pt x="176748" y="248761"/>
                  <a:pt x="176505" y="249179"/>
                </a:cubicBezTo>
                <a:cubicBezTo>
                  <a:pt x="175941" y="249442"/>
                  <a:pt x="175707" y="249342"/>
                  <a:pt x="175091" y="249595"/>
                </a:cubicBezTo>
                <a:cubicBezTo>
                  <a:pt x="174605" y="249772"/>
                  <a:pt x="174136" y="249888"/>
                  <a:pt x="173690" y="250029"/>
                </a:cubicBezTo>
                <a:cubicBezTo>
                  <a:pt x="173021" y="249898"/>
                  <a:pt x="172422" y="249316"/>
                  <a:pt x="171929" y="249179"/>
                </a:cubicBezTo>
                <a:cubicBezTo>
                  <a:pt x="171277" y="249056"/>
                  <a:pt x="170711" y="248621"/>
                  <a:pt x="170168" y="248329"/>
                </a:cubicBezTo>
                <a:cubicBezTo>
                  <a:pt x="144577" y="239336"/>
                  <a:pt x="135761" y="222919"/>
                  <a:pt x="118834" y="212019"/>
                </a:cubicBezTo>
                <a:lnTo>
                  <a:pt x="118834" y="212019"/>
                </a:lnTo>
                <a:cubicBezTo>
                  <a:pt x="118063" y="211539"/>
                  <a:pt x="117562" y="211008"/>
                  <a:pt x="116727" y="210753"/>
                </a:cubicBezTo>
                <a:cubicBezTo>
                  <a:pt x="115906" y="210493"/>
                  <a:pt x="115176" y="209904"/>
                  <a:pt x="114273" y="209903"/>
                </a:cubicBezTo>
                <a:cubicBezTo>
                  <a:pt x="113213" y="209943"/>
                  <a:pt x="112247" y="209534"/>
                  <a:pt x="111458" y="209487"/>
                </a:cubicBezTo>
                <a:cubicBezTo>
                  <a:pt x="110359" y="209736"/>
                  <a:pt x="109592" y="209243"/>
                  <a:pt x="108989" y="209487"/>
                </a:cubicBezTo>
                <a:cubicBezTo>
                  <a:pt x="108349" y="209609"/>
                  <a:pt x="107077" y="209424"/>
                  <a:pt x="106535" y="209487"/>
                </a:cubicBezTo>
                <a:cubicBezTo>
                  <a:pt x="105847" y="209822"/>
                  <a:pt x="104971" y="209706"/>
                  <a:pt x="103720" y="209903"/>
                </a:cubicBezTo>
                <a:cubicBezTo>
                  <a:pt x="102666" y="210558"/>
                  <a:pt x="101842" y="210380"/>
                  <a:pt x="101266" y="210753"/>
                </a:cubicBezTo>
                <a:cubicBezTo>
                  <a:pt x="100978" y="211266"/>
                  <a:pt x="99955" y="211479"/>
                  <a:pt x="99144" y="212019"/>
                </a:cubicBezTo>
                <a:cubicBezTo>
                  <a:pt x="83998" y="231043"/>
                  <a:pt x="59976" y="230502"/>
                  <a:pt x="47825" y="248329"/>
                </a:cubicBezTo>
                <a:lnTo>
                  <a:pt x="47825" y="248329"/>
                </a:lnTo>
                <a:cubicBezTo>
                  <a:pt x="47213" y="248749"/>
                  <a:pt x="46477" y="248957"/>
                  <a:pt x="46064" y="249179"/>
                </a:cubicBezTo>
                <a:cubicBezTo>
                  <a:pt x="45476" y="249533"/>
                  <a:pt x="44915" y="249566"/>
                  <a:pt x="44303" y="250029"/>
                </a:cubicBezTo>
                <a:cubicBezTo>
                  <a:pt x="43861" y="249957"/>
                  <a:pt x="43452" y="249757"/>
                  <a:pt x="42902" y="249595"/>
                </a:cubicBezTo>
                <a:cubicBezTo>
                  <a:pt x="42276" y="249482"/>
                  <a:pt x="42155" y="249314"/>
                  <a:pt x="41488" y="249179"/>
                </a:cubicBezTo>
                <a:cubicBezTo>
                  <a:pt x="41315" y="248847"/>
                  <a:pt x="41036" y="248240"/>
                  <a:pt x="40795" y="247913"/>
                </a:cubicBezTo>
                <a:cubicBezTo>
                  <a:pt x="40656" y="247422"/>
                  <a:pt x="40483" y="246807"/>
                  <a:pt x="40434" y="246231"/>
                </a:cubicBezTo>
                <a:cubicBezTo>
                  <a:pt x="40217" y="245665"/>
                  <a:pt x="40040" y="245108"/>
                  <a:pt x="40088" y="244532"/>
                </a:cubicBezTo>
                <a:cubicBezTo>
                  <a:pt x="40265" y="243594"/>
                  <a:pt x="40360" y="242731"/>
                  <a:pt x="40434" y="242000"/>
                </a:cubicBezTo>
                <a:cubicBezTo>
                  <a:pt x="40576" y="224601"/>
                  <a:pt x="55818" y="196372"/>
                  <a:pt x="53094" y="171893"/>
                </a:cubicBezTo>
                <a:lnTo>
                  <a:pt x="53094" y="171893"/>
                </a:lnTo>
                <a:cubicBezTo>
                  <a:pt x="53286" y="170881"/>
                  <a:pt x="53380" y="169912"/>
                  <a:pt x="53441" y="168946"/>
                </a:cubicBezTo>
                <a:cubicBezTo>
                  <a:pt x="53402" y="168154"/>
                  <a:pt x="53673" y="166870"/>
                  <a:pt x="53441" y="165980"/>
                </a:cubicBezTo>
                <a:cubicBezTo>
                  <a:pt x="53512" y="164916"/>
                  <a:pt x="53192" y="163832"/>
                  <a:pt x="53094" y="163032"/>
                </a:cubicBezTo>
                <a:cubicBezTo>
                  <a:pt x="52831" y="162035"/>
                  <a:pt x="52700" y="161058"/>
                  <a:pt x="52387" y="160067"/>
                </a:cubicBezTo>
                <a:cubicBezTo>
                  <a:pt x="52076" y="159115"/>
                  <a:pt x="51766" y="158356"/>
                  <a:pt x="51333" y="157119"/>
                </a:cubicBezTo>
                <a:cubicBezTo>
                  <a:pt x="51086" y="156402"/>
                  <a:pt x="50620" y="155079"/>
                  <a:pt x="50279" y="154154"/>
                </a:cubicBezTo>
                <a:cubicBezTo>
                  <a:pt x="49955" y="153058"/>
                  <a:pt x="49333" y="152408"/>
                  <a:pt x="48879" y="151623"/>
                </a:cubicBezTo>
                <a:cubicBezTo>
                  <a:pt x="48001" y="150706"/>
                  <a:pt x="47575" y="149901"/>
                  <a:pt x="47118" y="149507"/>
                </a:cubicBezTo>
                <a:cubicBezTo>
                  <a:pt x="24592" y="133840"/>
                  <a:pt x="15254" y="108968"/>
                  <a:pt x="2814" y="102220"/>
                </a:cubicBezTo>
                <a:lnTo>
                  <a:pt x="2814" y="102220"/>
                </a:lnTo>
                <a:cubicBezTo>
                  <a:pt x="2181" y="101492"/>
                  <a:pt x="1871" y="100930"/>
                  <a:pt x="1053" y="100105"/>
                </a:cubicBezTo>
                <a:cubicBezTo>
                  <a:pt x="840" y="99576"/>
                  <a:pt x="633" y="98916"/>
                  <a:pt x="360" y="98405"/>
                </a:cubicBezTo>
                <a:cubicBezTo>
                  <a:pt x="247" y="97901"/>
                  <a:pt x="134" y="97157"/>
                  <a:pt x="0" y="96723"/>
                </a:cubicBezTo>
                <a:cubicBezTo>
                  <a:pt x="-44" y="96209"/>
                  <a:pt x="44" y="96001"/>
                  <a:pt x="0" y="95458"/>
                </a:cubicBezTo>
                <a:cubicBezTo>
                  <a:pt x="210" y="94911"/>
                  <a:pt x="603" y="94295"/>
                  <a:pt x="707" y="93758"/>
                </a:cubicBezTo>
                <a:cubicBezTo>
                  <a:pt x="1140" y="93310"/>
                  <a:pt x="1328" y="93374"/>
                  <a:pt x="1761" y="92926"/>
                </a:cubicBezTo>
                <a:cubicBezTo>
                  <a:pt x="2389" y="92732"/>
                  <a:pt x="2875" y="92367"/>
                  <a:pt x="3522" y="92076"/>
                </a:cubicBezTo>
                <a:cubicBezTo>
                  <a:pt x="4297" y="91660"/>
                  <a:pt x="5017" y="91859"/>
                  <a:pt x="5629" y="91660"/>
                </a:cubicBezTo>
                <a:cubicBezTo>
                  <a:pt x="31923" y="86523"/>
                  <a:pt x="37772" y="93255"/>
                  <a:pt x="64700" y="84481"/>
                </a:cubicBezTo>
                <a:lnTo>
                  <a:pt x="64700" y="84481"/>
                </a:lnTo>
                <a:cubicBezTo>
                  <a:pt x="65836" y="84089"/>
                  <a:pt x="66432" y="84177"/>
                  <a:pt x="67155" y="84048"/>
                </a:cubicBezTo>
                <a:cubicBezTo>
                  <a:pt x="67917" y="83657"/>
                  <a:pt x="68772" y="83311"/>
                  <a:pt x="69262" y="82782"/>
                </a:cubicBezTo>
                <a:cubicBezTo>
                  <a:pt x="69699" y="82400"/>
                  <a:pt x="70861" y="82330"/>
                  <a:pt x="71731" y="81516"/>
                </a:cubicBezTo>
                <a:cubicBezTo>
                  <a:pt x="72405" y="81068"/>
                  <a:pt x="73154" y="80363"/>
                  <a:pt x="73838" y="79834"/>
                </a:cubicBezTo>
                <a:cubicBezTo>
                  <a:pt x="74657" y="78678"/>
                  <a:pt x="75270" y="78834"/>
                  <a:pt x="75946" y="77718"/>
                </a:cubicBezTo>
                <a:cubicBezTo>
                  <a:pt x="76748" y="76697"/>
                  <a:pt x="77159" y="76750"/>
                  <a:pt x="77707" y="75603"/>
                </a:cubicBezTo>
                <a:cubicBezTo>
                  <a:pt x="78070" y="74864"/>
                  <a:pt x="78869" y="74508"/>
                  <a:pt x="79468" y="73071"/>
                </a:cubicBezTo>
                <a:cubicBezTo>
                  <a:pt x="79638" y="72429"/>
                  <a:pt x="80191" y="71643"/>
                  <a:pt x="80522" y="70956"/>
                </a:cubicBezTo>
                <a:cubicBezTo>
                  <a:pt x="88211" y="37973"/>
                  <a:pt x="97697" y="35850"/>
                  <a:pt x="104428" y="5080"/>
                </a:cubicBezTo>
                <a:close/>
              </a:path>
            </a:pathLst>
          </a:custGeom>
          <a:noFill/>
          <a:ln w="19050" cap="rnd" cmpd="sng">
            <a:solidFill>
              <a:schemeClr val="accent5">
                <a:lumMod val="60000"/>
                <a:lumOff val="40000"/>
              </a:schemeClr>
            </a:solidFill>
            <a:prstDash val="solid"/>
            <a:round/>
            <a:headEnd type="none" w="sm" len="sm"/>
            <a:tailEnd type="none" w="sm" len="sm"/>
            <a:extLst>
              <a:ext uri="{C807C97D-BFC1-408E-A445-0C87EB9F89A2}">
                <ask:lineSketchStyleProps xmlns="" xmlns:ask="http://schemas.microsoft.com/office/drawing/2018/sketchyshapes" sd="904764727">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7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9D68-1F4F-437F-B67B-77650EE886DD}"/>
              </a:ext>
            </a:extLst>
          </p:cNvPr>
          <p:cNvSpPr>
            <a:spLocks noGrp="1"/>
          </p:cNvSpPr>
          <p:nvPr>
            <p:ph type="title"/>
          </p:nvPr>
        </p:nvSpPr>
        <p:spPr>
          <a:xfrm>
            <a:off x="844424" y="422500"/>
            <a:ext cx="4051425" cy="857400"/>
          </a:xfrm>
        </p:spPr>
        <p:txBody>
          <a:bodyPr/>
          <a:lstStyle/>
          <a:p>
            <a:r>
              <a:rPr lang="en-US" dirty="0"/>
              <a:t>Discussion:</a:t>
            </a:r>
            <a:br>
              <a:rPr lang="en-US" dirty="0"/>
            </a:br>
            <a:r>
              <a:rPr lang="en-US" dirty="0">
                <a:solidFill>
                  <a:schemeClr val="accent3"/>
                </a:solidFill>
              </a:rPr>
              <a:t>Limitations</a:t>
            </a:r>
          </a:p>
        </p:txBody>
      </p:sp>
      <p:sp>
        <p:nvSpPr>
          <p:cNvPr id="3" name="Text Placeholder 2">
            <a:extLst>
              <a:ext uri="{FF2B5EF4-FFF2-40B4-BE49-F238E27FC236}">
                <a16:creationId xmlns:a16="http://schemas.microsoft.com/office/drawing/2014/main" id="{3315891E-43C3-47A0-B18A-79F2882EE7C9}"/>
              </a:ext>
            </a:extLst>
          </p:cNvPr>
          <p:cNvSpPr>
            <a:spLocks noGrp="1"/>
          </p:cNvSpPr>
          <p:nvPr>
            <p:ph type="body" idx="1"/>
          </p:nvPr>
        </p:nvSpPr>
        <p:spPr/>
        <p:txBody>
          <a:bodyPr/>
          <a:lstStyle/>
          <a:p>
            <a:r>
              <a:rPr lang="en-US" dirty="0"/>
              <a:t>Implications for trial design and particularly power are unclear</a:t>
            </a:r>
          </a:p>
          <a:p>
            <a:pPr lvl="1"/>
            <a:r>
              <a:rPr lang="en-US" dirty="0">
                <a:latin typeface="Titillium Web" panose="020B0604020202020204" charset="0"/>
              </a:rPr>
              <a:t>May be best as a sensitivity analysis</a:t>
            </a:r>
          </a:p>
          <a:p>
            <a:pPr lvl="1"/>
            <a:r>
              <a:rPr lang="en-US" dirty="0">
                <a:latin typeface="Titillium Web" panose="020B0604020202020204" charset="0"/>
              </a:rPr>
              <a:t>May lose statistical efficiency that is gained by composite endpoints</a:t>
            </a:r>
          </a:p>
          <a:p>
            <a:r>
              <a:rPr lang="en-US" dirty="0"/>
              <a:t>Study done post-hoc</a:t>
            </a:r>
          </a:p>
          <a:p>
            <a:r>
              <a:rPr lang="en-US" dirty="0"/>
              <a:t>Did not use values of women in the trial</a:t>
            </a:r>
          </a:p>
          <a:p>
            <a:endParaRPr lang="en-US" dirty="0"/>
          </a:p>
          <a:p>
            <a:endParaRPr lang="en-US" dirty="0"/>
          </a:p>
        </p:txBody>
      </p:sp>
      <p:sp>
        <p:nvSpPr>
          <p:cNvPr id="4" name="Slide Number Placeholder 3">
            <a:extLst>
              <a:ext uri="{FF2B5EF4-FFF2-40B4-BE49-F238E27FC236}">
                <a16:creationId xmlns:a16="http://schemas.microsoft.com/office/drawing/2014/main" id="{139D9A3B-FD3D-4120-B650-AF2901954C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grpSp>
        <p:nvGrpSpPr>
          <p:cNvPr id="5" name="Google Shape;579;p42">
            <a:extLst>
              <a:ext uri="{FF2B5EF4-FFF2-40B4-BE49-F238E27FC236}">
                <a16:creationId xmlns:a16="http://schemas.microsoft.com/office/drawing/2014/main" id="{98A44F5C-2295-4B2F-BF96-662E1B13CBD5}"/>
              </a:ext>
            </a:extLst>
          </p:cNvPr>
          <p:cNvGrpSpPr/>
          <p:nvPr/>
        </p:nvGrpSpPr>
        <p:grpSpPr>
          <a:xfrm rot="5400000">
            <a:off x="7532089" y="217413"/>
            <a:ext cx="986995" cy="962775"/>
            <a:chOff x="576250" y="4319400"/>
            <a:chExt cx="442075" cy="442050"/>
          </a:xfrm>
        </p:grpSpPr>
        <p:sp>
          <p:nvSpPr>
            <p:cNvPr id="6" name="Google Shape;580;p42">
              <a:extLst>
                <a:ext uri="{FF2B5EF4-FFF2-40B4-BE49-F238E27FC236}">
                  <a16:creationId xmlns:a16="http://schemas.microsoft.com/office/drawing/2014/main" id="{28984385-2769-44F1-A3D5-08AE0D0277B4}"/>
                </a:ext>
              </a:extLst>
            </p:cNvPr>
            <p:cNvSpPr/>
            <p:nvPr/>
          </p:nvSpPr>
          <p:spPr>
            <a:xfrm>
              <a:off x="576250" y="4319400"/>
              <a:ext cx="442075" cy="442050"/>
            </a:xfrm>
            <a:custGeom>
              <a:avLst/>
              <a:gdLst>
                <a:gd name="connsiteX0" fmla="*/ 286800 w 442075"/>
                <a:gd name="connsiteY0" fmla="*/ 432300 h 442050"/>
                <a:gd name="connsiteX1" fmla="*/ 286800 w 442075"/>
                <a:gd name="connsiteY1" fmla="*/ 303825 h 442050"/>
                <a:gd name="connsiteX2" fmla="*/ 410400 w 442075"/>
                <a:gd name="connsiteY2" fmla="*/ 180225 h 442050"/>
                <a:gd name="connsiteX3" fmla="*/ 410400 w 442075"/>
                <a:gd name="connsiteY3" fmla="*/ 180225 h 442050"/>
                <a:gd name="connsiteX4" fmla="*/ 414050 w 442075"/>
                <a:gd name="connsiteY4" fmla="*/ 176575 h 442050"/>
                <a:gd name="connsiteX5" fmla="*/ 417100 w 442075"/>
                <a:gd name="connsiteY5" fmla="*/ 171700 h 442050"/>
                <a:gd name="connsiteX6" fmla="*/ 420750 w 442075"/>
                <a:gd name="connsiteY6" fmla="*/ 166850 h 442050"/>
                <a:gd name="connsiteX7" fmla="*/ 423175 w 442075"/>
                <a:gd name="connsiteY7" fmla="*/ 161975 h 442050"/>
                <a:gd name="connsiteX8" fmla="*/ 428650 w 442075"/>
                <a:gd name="connsiteY8" fmla="*/ 151000 h 442050"/>
                <a:gd name="connsiteX9" fmla="*/ 432925 w 442075"/>
                <a:gd name="connsiteY9" fmla="*/ 138825 h 442050"/>
                <a:gd name="connsiteX10" fmla="*/ 435975 w 442075"/>
                <a:gd name="connsiteY10" fmla="*/ 126050 h 442050"/>
                <a:gd name="connsiteX11" fmla="*/ 439000 w 442075"/>
                <a:gd name="connsiteY11" fmla="*/ 112650 h 442050"/>
                <a:gd name="connsiteX12" fmla="*/ 440825 w 442075"/>
                <a:gd name="connsiteY12" fmla="*/ 99250 h 442050"/>
                <a:gd name="connsiteX13" fmla="*/ 441450 w 442075"/>
                <a:gd name="connsiteY13" fmla="*/ 85850 h 442050"/>
                <a:gd name="connsiteX14" fmla="*/ 442050 w 442075"/>
                <a:gd name="connsiteY14" fmla="*/ 72450 h 442050"/>
                <a:gd name="connsiteX15" fmla="*/ 442050 w 442075"/>
                <a:gd name="connsiteY15" fmla="*/ 60275 h 442050"/>
                <a:gd name="connsiteX16" fmla="*/ 441450 w 442075"/>
                <a:gd name="connsiteY16" fmla="*/ 48725 h 442050"/>
                <a:gd name="connsiteX17" fmla="*/ 440225 w 442075"/>
                <a:gd name="connsiteY17" fmla="*/ 37750 h 442050"/>
                <a:gd name="connsiteX18" fmla="*/ 438400 w 442075"/>
                <a:gd name="connsiteY18" fmla="*/ 28625 h 442050"/>
                <a:gd name="connsiteX19" fmla="*/ 436575 w 442075"/>
                <a:gd name="connsiteY19" fmla="*/ 20700 h 442050"/>
                <a:gd name="connsiteX20" fmla="*/ 434150 w 442075"/>
                <a:gd name="connsiteY20" fmla="*/ 14625 h 442050"/>
                <a:gd name="connsiteX21" fmla="*/ 432300 w 442075"/>
                <a:gd name="connsiteY21" fmla="*/ 12175 h 442050"/>
                <a:gd name="connsiteX22" fmla="*/ 431100 w 442075"/>
                <a:gd name="connsiteY22" fmla="*/ 10975 h 442050"/>
                <a:gd name="connsiteX23" fmla="*/ 431100 w 442075"/>
                <a:gd name="connsiteY23" fmla="*/ 10975 h 442050"/>
                <a:gd name="connsiteX24" fmla="*/ 429875 w 442075"/>
                <a:gd name="connsiteY24" fmla="*/ 9750 h 442050"/>
                <a:gd name="connsiteX25" fmla="*/ 427450 w 442075"/>
                <a:gd name="connsiteY25" fmla="*/ 7925 h 442050"/>
                <a:gd name="connsiteX26" fmla="*/ 421350 w 442075"/>
                <a:gd name="connsiteY26" fmla="*/ 5475 h 442050"/>
                <a:gd name="connsiteX27" fmla="*/ 413425 w 442075"/>
                <a:gd name="connsiteY27" fmla="*/ 3650 h 442050"/>
                <a:gd name="connsiteX28" fmla="*/ 404300 w 442075"/>
                <a:gd name="connsiteY28" fmla="*/ 1825 h 442050"/>
                <a:gd name="connsiteX29" fmla="*/ 393350 w 442075"/>
                <a:gd name="connsiteY29" fmla="*/ 625 h 442050"/>
                <a:gd name="connsiteX30" fmla="*/ 381775 w 442075"/>
                <a:gd name="connsiteY30" fmla="*/ 0 h 442050"/>
                <a:gd name="connsiteX31" fmla="*/ 369600 w 442075"/>
                <a:gd name="connsiteY31" fmla="*/ 0 h 442050"/>
                <a:gd name="connsiteX32" fmla="*/ 356200 w 442075"/>
                <a:gd name="connsiteY32" fmla="*/ 625 h 442050"/>
                <a:gd name="connsiteX33" fmla="*/ 342800 w 442075"/>
                <a:gd name="connsiteY33" fmla="*/ 1225 h 442050"/>
                <a:gd name="connsiteX34" fmla="*/ 329400 w 442075"/>
                <a:gd name="connsiteY34" fmla="*/ 3050 h 442050"/>
                <a:gd name="connsiteX35" fmla="*/ 316025 w 442075"/>
                <a:gd name="connsiteY35" fmla="*/ 6100 h 442050"/>
                <a:gd name="connsiteX36" fmla="*/ 303225 w 442075"/>
                <a:gd name="connsiteY36" fmla="*/ 9150 h 442050"/>
                <a:gd name="connsiteX37" fmla="*/ 291050 w 442075"/>
                <a:gd name="connsiteY37" fmla="*/ 13400 h 442050"/>
                <a:gd name="connsiteX38" fmla="*/ 280100 w 442075"/>
                <a:gd name="connsiteY38" fmla="*/ 18875 h 442050"/>
                <a:gd name="connsiteX39" fmla="*/ 274625 w 442075"/>
                <a:gd name="connsiteY39" fmla="*/ 21325 h 442050"/>
                <a:gd name="connsiteX40" fmla="*/ 270350 w 442075"/>
                <a:gd name="connsiteY40" fmla="*/ 24975 h 442050"/>
                <a:gd name="connsiteX41" fmla="*/ 265475 w 442075"/>
                <a:gd name="connsiteY41" fmla="*/ 28025 h 442050"/>
                <a:gd name="connsiteX42" fmla="*/ 261825 w 442075"/>
                <a:gd name="connsiteY42" fmla="*/ 31675 h 442050"/>
                <a:gd name="connsiteX43" fmla="*/ 138225 w 442075"/>
                <a:gd name="connsiteY43" fmla="*/ 155275 h 442050"/>
                <a:gd name="connsiteX44" fmla="*/ 9750 w 442075"/>
                <a:gd name="connsiteY44" fmla="*/ 155275 h 442050"/>
                <a:gd name="connsiteX45" fmla="*/ 9750 w 442075"/>
                <a:gd name="connsiteY45" fmla="*/ 155275 h 442050"/>
                <a:gd name="connsiteX46" fmla="*/ 6100 w 442075"/>
                <a:gd name="connsiteY46" fmla="*/ 155875 h 442050"/>
                <a:gd name="connsiteX47" fmla="*/ 3675 w 442075"/>
                <a:gd name="connsiteY47" fmla="*/ 156475 h 442050"/>
                <a:gd name="connsiteX48" fmla="*/ 1225 w 442075"/>
                <a:gd name="connsiteY48" fmla="*/ 157700 h 442050"/>
                <a:gd name="connsiteX49" fmla="*/ 0 w 442075"/>
                <a:gd name="connsiteY49" fmla="*/ 159525 h 442050"/>
                <a:gd name="connsiteX50" fmla="*/ 0 w 442075"/>
                <a:gd name="connsiteY50" fmla="*/ 161350 h 442050"/>
                <a:gd name="connsiteX51" fmla="*/ 625 w 442075"/>
                <a:gd name="connsiteY51" fmla="*/ 163800 h 442050"/>
                <a:gd name="connsiteX52" fmla="*/ 1850 w 442075"/>
                <a:gd name="connsiteY52" fmla="*/ 166225 h 442050"/>
                <a:gd name="connsiteX53" fmla="*/ 4275 w 442075"/>
                <a:gd name="connsiteY53" fmla="*/ 169275 h 442050"/>
                <a:gd name="connsiteX54" fmla="*/ 64550 w 442075"/>
                <a:gd name="connsiteY54" fmla="*/ 228950 h 442050"/>
                <a:gd name="connsiteX55" fmla="*/ 56625 w 442075"/>
                <a:gd name="connsiteY55" fmla="*/ 236850 h 442050"/>
                <a:gd name="connsiteX56" fmla="*/ 23750 w 442075"/>
                <a:gd name="connsiteY56" fmla="*/ 242950 h 442050"/>
                <a:gd name="connsiteX57" fmla="*/ 23750 w 442075"/>
                <a:gd name="connsiteY57" fmla="*/ 242950 h 442050"/>
                <a:gd name="connsiteX58" fmla="*/ 20100 w 442075"/>
                <a:gd name="connsiteY58" fmla="*/ 244175 h 442050"/>
                <a:gd name="connsiteX59" fmla="*/ 17050 w 442075"/>
                <a:gd name="connsiteY59" fmla="*/ 245375 h 442050"/>
                <a:gd name="connsiteX60" fmla="*/ 15225 w 442075"/>
                <a:gd name="connsiteY60" fmla="*/ 247825 h 442050"/>
                <a:gd name="connsiteX61" fmla="*/ 14025 w 442075"/>
                <a:gd name="connsiteY61" fmla="*/ 249650 h 442050"/>
                <a:gd name="connsiteX62" fmla="*/ 14025 w 442075"/>
                <a:gd name="connsiteY62" fmla="*/ 252075 h 442050"/>
                <a:gd name="connsiteX63" fmla="*/ 14625 w 442075"/>
                <a:gd name="connsiteY63" fmla="*/ 255125 h 442050"/>
                <a:gd name="connsiteX64" fmla="*/ 15850 w 442075"/>
                <a:gd name="connsiteY64" fmla="*/ 257550 h 442050"/>
                <a:gd name="connsiteX65" fmla="*/ 18275 w 442075"/>
                <a:gd name="connsiteY65" fmla="*/ 260600 h 442050"/>
                <a:gd name="connsiteX66" fmla="*/ 181450 w 442075"/>
                <a:gd name="connsiteY66" fmla="*/ 423775 h 442050"/>
                <a:gd name="connsiteX67" fmla="*/ 181450 w 442075"/>
                <a:gd name="connsiteY67" fmla="*/ 423775 h 442050"/>
                <a:gd name="connsiteX68" fmla="*/ 184500 w 442075"/>
                <a:gd name="connsiteY68" fmla="*/ 426225 h 442050"/>
                <a:gd name="connsiteX69" fmla="*/ 186925 w 442075"/>
                <a:gd name="connsiteY69" fmla="*/ 427425 h 442050"/>
                <a:gd name="connsiteX70" fmla="*/ 189975 w 442075"/>
                <a:gd name="connsiteY70" fmla="*/ 428050 h 442050"/>
                <a:gd name="connsiteX71" fmla="*/ 192425 w 442075"/>
                <a:gd name="connsiteY71" fmla="*/ 428050 h 442050"/>
                <a:gd name="connsiteX72" fmla="*/ 194250 w 442075"/>
                <a:gd name="connsiteY72" fmla="*/ 426825 h 442050"/>
                <a:gd name="connsiteX73" fmla="*/ 196675 w 442075"/>
                <a:gd name="connsiteY73" fmla="*/ 425000 h 442050"/>
                <a:gd name="connsiteX74" fmla="*/ 197900 w 442075"/>
                <a:gd name="connsiteY74" fmla="*/ 421950 h 442050"/>
                <a:gd name="connsiteX75" fmla="*/ 199125 w 442075"/>
                <a:gd name="connsiteY75" fmla="*/ 418300 h 442050"/>
                <a:gd name="connsiteX76" fmla="*/ 205200 w 442075"/>
                <a:gd name="connsiteY76" fmla="*/ 385425 h 442050"/>
                <a:gd name="connsiteX77" fmla="*/ 213125 w 442075"/>
                <a:gd name="connsiteY77" fmla="*/ 377500 h 442050"/>
                <a:gd name="connsiteX78" fmla="*/ 272775 w 442075"/>
                <a:gd name="connsiteY78" fmla="*/ 437775 h 442050"/>
                <a:gd name="connsiteX79" fmla="*/ 272775 w 442075"/>
                <a:gd name="connsiteY79" fmla="*/ 437775 h 442050"/>
                <a:gd name="connsiteX80" fmla="*/ 275825 w 442075"/>
                <a:gd name="connsiteY80" fmla="*/ 440225 h 442050"/>
                <a:gd name="connsiteX81" fmla="*/ 278275 w 442075"/>
                <a:gd name="connsiteY81" fmla="*/ 441450 h 442050"/>
                <a:gd name="connsiteX82" fmla="*/ 280700 w 442075"/>
                <a:gd name="connsiteY82" fmla="*/ 442050 h 442050"/>
                <a:gd name="connsiteX83" fmla="*/ 282525 w 442075"/>
                <a:gd name="connsiteY83" fmla="*/ 442050 h 442050"/>
                <a:gd name="connsiteX84" fmla="*/ 284350 w 442075"/>
                <a:gd name="connsiteY84" fmla="*/ 440825 h 442050"/>
                <a:gd name="connsiteX85" fmla="*/ 285575 w 442075"/>
                <a:gd name="connsiteY85" fmla="*/ 438400 h 442050"/>
                <a:gd name="connsiteX86" fmla="*/ 286175 w 442075"/>
                <a:gd name="connsiteY86" fmla="*/ 435950 h 442050"/>
                <a:gd name="connsiteX87" fmla="*/ 286800 w 442075"/>
                <a:gd name="connsiteY87" fmla="*/ 432300 h 442050"/>
                <a:gd name="connsiteX88" fmla="*/ 286800 w 442075"/>
                <a:gd name="connsiteY88" fmla="*/ 432300 h 442050"/>
                <a:gd name="connsiteX89" fmla="*/ 154050 w 442075"/>
                <a:gd name="connsiteY89" fmla="*/ 305050 h 442050"/>
                <a:gd name="connsiteX90" fmla="*/ 154050 w 442075"/>
                <a:gd name="connsiteY90" fmla="*/ 305050 h 442050"/>
                <a:gd name="connsiteX91" fmla="*/ 152225 w 442075"/>
                <a:gd name="connsiteY91" fmla="*/ 306875 h 442050"/>
                <a:gd name="connsiteX92" fmla="*/ 150400 w 442075"/>
                <a:gd name="connsiteY92" fmla="*/ 308100 h 442050"/>
                <a:gd name="connsiteX93" fmla="*/ 147975 w 442075"/>
                <a:gd name="connsiteY93" fmla="*/ 308700 h 442050"/>
                <a:gd name="connsiteX94" fmla="*/ 145525 w 442075"/>
                <a:gd name="connsiteY94" fmla="*/ 308700 h 442050"/>
                <a:gd name="connsiteX95" fmla="*/ 143100 w 442075"/>
                <a:gd name="connsiteY95" fmla="*/ 308700 h 442050"/>
                <a:gd name="connsiteX96" fmla="*/ 140650 w 442075"/>
                <a:gd name="connsiteY96" fmla="*/ 308100 h 442050"/>
                <a:gd name="connsiteX97" fmla="*/ 138825 w 442075"/>
                <a:gd name="connsiteY97" fmla="*/ 306875 h 442050"/>
                <a:gd name="connsiteX98" fmla="*/ 137000 w 442075"/>
                <a:gd name="connsiteY98" fmla="*/ 305050 h 442050"/>
                <a:gd name="connsiteX99" fmla="*/ 137000 w 442075"/>
                <a:gd name="connsiteY99" fmla="*/ 305050 h 442050"/>
                <a:gd name="connsiteX100" fmla="*/ 135175 w 442075"/>
                <a:gd name="connsiteY100" fmla="*/ 303225 h 442050"/>
                <a:gd name="connsiteX101" fmla="*/ 133975 w 442075"/>
                <a:gd name="connsiteY101" fmla="*/ 301400 h 442050"/>
                <a:gd name="connsiteX102" fmla="*/ 133350 w 442075"/>
                <a:gd name="connsiteY102" fmla="*/ 298975 h 442050"/>
                <a:gd name="connsiteX103" fmla="*/ 133350 w 442075"/>
                <a:gd name="connsiteY103" fmla="*/ 296525 h 442050"/>
                <a:gd name="connsiteX104" fmla="*/ 133350 w 442075"/>
                <a:gd name="connsiteY104" fmla="*/ 294100 h 442050"/>
                <a:gd name="connsiteX105" fmla="*/ 133975 w 442075"/>
                <a:gd name="connsiteY105" fmla="*/ 291650 h 442050"/>
                <a:gd name="connsiteX106" fmla="*/ 135175 w 442075"/>
                <a:gd name="connsiteY106" fmla="*/ 289825 h 442050"/>
                <a:gd name="connsiteX107" fmla="*/ 137000 w 442075"/>
                <a:gd name="connsiteY107" fmla="*/ 288000 h 442050"/>
                <a:gd name="connsiteX108" fmla="*/ 200325 w 442075"/>
                <a:gd name="connsiteY108" fmla="*/ 224675 h 442050"/>
                <a:gd name="connsiteX109" fmla="*/ 200325 w 442075"/>
                <a:gd name="connsiteY109" fmla="*/ 224675 h 442050"/>
                <a:gd name="connsiteX110" fmla="*/ 202150 w 442075"/>
                <a:gd name="connsiteY110" fmla="*/ 223475 h 442050"/>
                <a:gd name="connsiteX111" fmla="*/ 203975 w 442075"/>
                <a:gd name="connsiteY111" fmla="*/ 222250 h 442050"/>
                <a:gd name="connsiteX112" fmla="*/ 206425 w 442075"/>
                <a:gd name="connsiteY112" fmla="*/ 221625 h 442050"/>
                <a:gd name="connsiteX113" fmla="*/ 208850 w 442075"/>
                <a:gd name="connsiteY113" fmla="*/ 221025 h 442050"/>
                <a:gd name="connsiteX114" fmla="*/ 211300 w 442075"/>
                <a:gd name="connsiteY114" fmla="*/ 221625 h 442050"/>
                <a:gd name="connsiteX115" fmla="*/ 213125 w 442075"/>
                <a:gd name="connsiteY115" fmla="*/ 222250 h 442050"/>
                <a:gd name="connsiteX116" fmla="*/ 215550 w 442075"/>
                <a:gd name="connsiteY116" fmla="*/ 223475 h 442050"/>
                <a:gd name="connsiteX117" fmla="*/ 217375 w 442075"/>
                <a:gd name="connsiteY117" fmla="*/ 224675 h 442050"/>
                <a:gd name="connsiteX118" fmla="*/ 217375 w 442075"/>
                <a:gd name="connsiteY118" fmla="*/ 224675 h 442050"/>
                <a:gd name="connsiteX119" fmla="*/ 218600 w 442075"/>
                <a:gd name="connsiteY119" fmla="*/ 226500 h 442050"/>
                <a:gd name="connsiteX120" fmla="*/ 219825 w 442075"/>
                <a:gd name="connsiteY120" fmla="*/ 228950 h 442050"/>
                <a:gd name="connsiteX121" fmla="*/ 220425 w 442075"/>
                <a:gd name="connsiteY121" fmla="*/ 230775 h 442050"/>
                <a:gd name="connsiteX122" fmla="*/ 221025 w 442075"/>
                <a:gd name="connsiteY122" fmla="*/ 233200 h 442050"/>
                <a:gd name="connsiteX123" fmla="*/ 220425 w 442075"/>
                <a:gd name="connsiteY123" fmla="*/ 235650 h 442050"/>
                <a:gd name="connsiteX124" fmla="*/ 219825 w 442075"/>
                <a:gd name="connsiteY124" fmla="*/ 238075 h 442050"/>
                <a:gd name="connsiteX125" fmla="*/ 218600 w 442075"/>
                <a:gd name="connsiteY125" fmla="*/ 239900 h 442050"/>
                <a:gd name="connsiteX126" fmla="*/ 217375 w 442075"/>
                <a:gd name="connsiteY126" fmla="*/ 241725 h 442050"/>
                <a:gd name="connsiteX127" fmla="*/ 154050 w 442075"/>
                <a:gd name="connsiteY127" fmla="*/ 305050 h 442050"/>
                <a:gd name="connsiteX128" fmla="*/ 334900 w 442075"/>
                <a:gd name="connsiteY128" fmla="*/ 182675 h 442050"/>
                <a:gd name="connsiteX129" fmla="*/ 334900 w 442075"/>
                <a:gd name="connsiteY129" fmla="*/ 182675 h 442050"/>
                <a:gd name="connsiteX130" fmla="*/ 331850 w 442075"/>
                <a:gd name="connsiteY130" fmla="*/ 185100 h 442050"/>
                <a:gd name="connsiteX131" fmla="*/ 328800 w 442075"/>
                <a:gd name="connsiteY131" fmla="*/ 186925 h 442050"/>
                <a:gd name="connsiteX132" fmla="*/ 325150 w 442075"/>
                <a:gd name="connsiteY132" fmla="*/ 188150 h 442050"/>
                <a:gd name="connsiteX133" fmla="*/ 320900 w 442075"/>
                <a:gd name="connsiteY133" fmla="*/ 188750 h 442050"/>
                <a:gd name="connsiteX134" fmla="*/ 317225 w 442075"/>
                <a:gd name="connsiteY134" fmla="*/ 188150 h 442050"/>
                <a:gd name="connsiteX135" fmla="*/ 313575 w 442075"/>
                <a:gd name="connsiteY135" fmla="*/ 186925 h 442050"/>
                <a:gd name="connsiteX136" fmla="*/ 310525 w 442075"/>
                <a:gd name="connsiteY136" fmla="*/ 185100 h 442050"/>
                <a:gd name="connsiteX137" fmla="*/ 307500 w 442075"/>
                <a:gd name="connsiteY137" fmla="*/ 182675 h 442050"/>
                <a:gd name="connsiteX138" fmla="*/ 259400 w 442075"/>
                <a:gd name="connsiteY138" fmla="*/ 134575 h 442050"/>
                <a:gd name="connsiteX139" fmla="*/ 259400 w 442075"/>
                <a:gd name="connsiteY139" fmla="*/ 134575 h 442050"/>
                <a:gd name="connsiteX140" fmla="*/ 256950 w 442075"/>
                <a:gd name="connsiteY140" fmla="*/ 131525 h 442050"/>
                <a:gd name="connsiteX141" fmla="*/ 255125 w 442075"/>
                <a:gd name="connsiteY141" fmla="*/ 128475 h 442050"/>
                <a:gd name="connsiteX142" fmla="*/ 253900 w 442075"/>
                <a:gd name="connsiteY142" fmla="*/ 124825 h 442050"/>
                <a:gd name="connsiteX143" fmla="*/ 253300 w 442075"/>
                <a:gd name="connsiteY143" fmla="*/ 121175 h 442050"/>
                <a:gd name="connsiteX144" fmla="*/ 253900 w 442075"/>
                <a:gd name="connsiteY144" fmla="*/ 116900 h 442050"/>
                <a:gd name="connsiteX145" fmla="*/ 255125 w 442075"/>
                <a:gd name="connsiteY145" fmla="*/ 113250 h 442050"/>
                <a:gd name="connsiteX146" fmla="*/ 256950 w 442075"/>
                <a:gd name="connsiteY146" fmla="*/ 110200 h 442050"/>
                <a:gd name="connsiteX147" fmla="*/ 259400 w 442075"/>
                <a:gd name="connsiteY147" fmla="*/ 107175 h 442050"/>
                <a:gd name="connsiteX148" fmla="*/ 259400 w 442075"/>
                <a:gd name="connsiteY148" fmla="*/ 107175 h 442050"/>
                <a:gd name="connsiteX149" fmla="*/ 283150 w 442075"/>
                <a:gd name="connsiteY149" fmla="*/ 82825 h 442050"/>
                <a:gd name="connsiteX150" fmla="*/ 283150 w 442075"/>
                <a:gd name="connsiteY150" fmla="*/ 82825 h 442050"/>
                <a:gd name="connsiteX151" fmla="*/ 287400 w 442075"/>
                <a:gd name="connsiteY151" fmla="*/ 79150 h 442050"/>
                <a:gd name="connsiteX152" fmla="*/ 291650 w 442075"/>
                <a:gd name="connsiteY152" fmla="*/ 76125 h 442050"/>
                <a:gd name="connsiteX153" fmla="*/ 296525 w 442075"/>
                <a:gd name="connsiteY153" fmla="*/ 73675 h 442050"/>
                <a:gd name="connsiteX154" fmla="*/ 300800 w 442075"/>
                <a:gd name="connsiteY154" fmla="*/ 71250 h 442050"/>
                <a:gd name="connsiteX155" fmla="*/ 305675 w 442075"/>
                <a:gd name="connsiteY155" fmla="*/ 69425 h 442050"/>
                <a:gd name="connsiteX156" fmla="*/ 311150 w 442075"/>
                <a:gd name="connsiteY156" fmla="*/ 68200 h 442050"/>
                <a:gd name="connsiteX157" fmla="*/ 316025 w 442075"/>
                <a:gd name="connsiteY157" fmla="*/ 67600 h 442050"/>
                <a:gd name="connsiteX158" fmla="*/ 320900 w 442075"/>
                <a:gd name="connsiteY158" fmla="*/ 67600 h 442050"/>
                <a:gd name="connsiteX159" fmla="*/ 326375 w 442075"/>
                <a:gd name="connsiteY159" fmla="*/ 67600 h 442050"/>
                <a:gd name="connsiteX160" fmla="*/ 331250 w 442075"/>
                <a:gd name="connsiteY160" fmla="*/ 68200 h 442050"/>
                <a:gd name="connsiteX161" fmla="*/ 336725 w 442075"/>
                <a:gd name="connsiteY161" fmla="*/ 69425 h 442050"/>
                <a:gd name="connsiteX162" fmla="*/ 341600 w 442075"/>
                <a:gd name="connsiteY162" fmla="*/ 71250 h 442050"/>
                <a:gd name="connsiteX163" fmla="*/ 345850 w 442075"/>
                <a:gd name="connsiteY163" fmla="*/ 73675 h 442050"/>
                <a:gd name="connsiteX164" fmla="*/ 350725 w 442075"/>
                <a:gd name="connsiteY164" fmla="*/ 76125 h 442050"/>
                <a:gd name="connsiteX165" fmla="*/ 354975 w 442075"/>
                <a:gd name="connsiteY165" fmla="*/ 79150 h 442050"/>
                <a:gd name="connsiteX166" fmla="*/ 359250 w 442075"/>
                <a:gd name="connsiteY166" fmla="*/ 82825 h 442050"/>
                <a:gd name="connsiteX167" fmla="*/ 359250 w 442075"/>
                <a:gd name="connsiteY167" fmla="*/ 82825 h 442050"/>
                <a:gd name="connsiteX168" fmla="*/ 362900 w 442075"/>
                <a:gd name="connsiteY168" fmla="*/ 87075 h 442050"/>
                <a:gd name="connsiteX169" fmla="*/ 365950 w 442075"/>
                <a:gd name="connsiteY169" fmla="*/ 91325 h 442050"/>
                <a:gd name="connsiteX170" fmla="*/ 368375 w 442075"/>
                <a:gd name="connsiteY170" fmla="*/ 96200 h 442050"/>
                <a:gd name="connsiteX171" fmla="*/ 370825 w 442075"/>
                <a:gd name="connsiteY171" fmla="*/ 100475 h 442050"/>
                <a:gd name="connsiteX172" fmla="*/ 372650 w 442075"/>
                <a:gd name="connsiteY172" fmla="*/ 105350 h 442050"/>
                <a:gd name="connsiteX173" fmla="*/ 373850 w 442075"/>
                <a:gd name="connsiteY173" fmla="*/ 110825 h 442050"/>
                <a:gd name="connsiteX174" fmla="*/ 374475 w 442075"/>
                <a:gd name="connsiteY174" fmla="*/ 115700 h 442050"/>
                <a:gd name="connsiteX175" fmla="*/ 374475 w 442075"/>
                <a:gd name="connsiteY175" fmla="*/ 121175 h 442050"/>
                <a:gd name="connsiteX176" fmla="*/ 374475 w 442075"/>
                <a:gd name="connsiteY176" fmla="*/ 126050 h 442050"/>
                <a:gd name="connsiteX177" fmla="*/ 373850 w 442075"/>
                <a:gd name="connsiteY177" fmla="*/ 130925 h 442050"/>
                <a:gd name="connsiteX178" fmla="*/ 372650 w 442075"/>
                <a:gd name="connsiteY178" fmla="*/ 136400 h 442050"/>
                <a:gd name="connsiteX179" fmla="*/ 370825 w 442075"/>
                <a:gd name="connsiteY179" fmla="*/ 141275 h 442050"/>
                <a:gd name="connsiteX180" fmla="*/ 368375 w 442075"/>
                <a:gd name="connsiteY180" fmla="*/ 145525 h 442050"/>
                <a:gd name="connsiteX181" fmla="*/ 365950 w 442075"/>
                <a:gd name="connsiteY181" fmla="*/ 150400 h 442050"/>
                <a:gd name="connsiteX182" fmla="*/ 362900 w 442075"/>
                <a:gd name="connsiteY182" fmla="*/ 154650 h 442050"/>
                <a:gd name="connsiteX183" fmla="*/ 359250 w 442075"/>
                <a:gd name="connsiteY183" fmla="*/ 158925 h 442050"/>
                <a:gd name="connsiteX184" fmla="*/ 359250 w 442075"/>
                <a:gd name="connsiteY184" fmla="*/ 158925 h 442050"/>
                <a:gd name="connsiteX185" fmla="*/ 334900 w 442075"/>
                <a:gd name="connsiteY185" fmla="*/ 182675 h 442050"/>
                <a:gd name="connsiteX186" fmla="*/ 334900 w 442075"/>
                <a:gd name="connsiteY186" fmla="*/ 182675 h 4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42075" h="442050" fill="none" extrusionOk="0">
                  <a:moveTo>
                    <a:pt x="286800" y="432300"/>
                  </a:moveTo>
                  <a:cubicBezTo>
                    <a:pt x="288299" y="411933"/>
                    <a:pt x="277128" y="337124"/>
                    <a:pt x="286800" y="303825"/>
                  </a:cubicBezTo>
                  <a:cubicBezTo>
                    <a:pt x="327104" y="258769"/>
                    <a:pt x="357187" y="243948"/>
                    <a:pt x="410400" y="180225"/>
                  </a:cubicBezTo>
                  <a:lnTo>
                    <a:pt x="410400" y="180225"/>
                  </a:lnTo>
                  <a:cubicBezTo>
                    <a:pt x="411494" y="178935"/>
                    <a:pt x="412328" y="177693"/>
                    <a:pt x="414050" y="176575"/>
                  </a:cubicBezTo>
                  <a:cubicBezTo>
                    <a:pt x="415174" y="175018"/>
                    <a:pt x="416109" y="173287"/>
                    <a:pt x="417100" y="171700"/>
                  </a:cubicBezTo>
                  <a:cubicBezTo>
                    <a:pt x="417186" y="170948"/>
                    <a:pt x="420221" y="168019"/>
                    <a:pt x="420750" y="166850"/>
                  </a:cubicBezTo>
                  <a:cubicBezTo>
                    <a:pt x="421515" y="165220"/>
                    <a:pt x="422421" y="163842"/>
                    <a:pt x="423175" y="161975"/>
                  </a:cubicBezTo>
                  <a:cubicBezTo>
                    <a:pt x="423844" y="158763"/>
                    <a:pt x="428288" y="153039"/>
                    <a:pt x="428650" y="151000"/>
                  </a:cubicBezTo>
                  <a:cubicBezTo>
                    <a:pt x="431221" y="145532"/>
                    <a:pt x="432349" y="141041"/>
                    <a:pt x="432925" y="138825"/>
                  </a:cubicBezTo>
                  <a:cubicBezTo>
                    <a:pt x="433898" y="134864"/>
                    <a:pt x="435002" y="130051"/>
                    <a:pt x="435975" y="126050"/>
                  </a:cubicBezTo>
                  <a:cubicBezTo>
                    <a:pt x="436598" y="121029"/>
                    <a:pt x="438553" y="117241"/>
                    <a:pt x="439000" y="112650"/>
                  </a:cubicBezTo>
                  <a:cubicBezTo>
                    <a:pt x="439872" y="108161"/>
                    <a:pt x="439798" y="103283"/>
                    <a:pt x="440825" y="99250"/>
                  </a:cubicBezTo>
                  <a:cubicBezTo>
                    <a:pt x="441107" y="94906"/>
                    <a:pt x="441288" y="89553"/>
                    <a:pt x="441450" y="85850"/>
                  </a:cubicBezTo>
                  <a:cubicBezTo>
                    <a:pt x="441341" y="82198"/>
                    <a:pt x="441408" y="76767"/>
                    <a:pt x="442050" y="72450"/>
                  </a:cubicBezTo>
                  <a:cubicBezTo>
                    <a:pt x="442157" y="68312"/>
                    <a:pt x="441940" y="63055"/>
                    <a:pt x="442050" y="60275"/>
                  </a:cubicBezTo>
                  <a:cubicBezTo>
                    <a:pt x="441992" y="55927"/>
                    <a:pt x="440561" y="51024"/>
                    <a:pt x="441450" y="48725"/>
                  </a:cubicBezTo>
                  <a:cubicBezTo>
                    <a:pt x="440982" y="44991"/>
                    <a:pt x="441151" y="41853"/>
                    <a:pt x="440225" y="37750"/>
                  </a:cubicBezTo>
                  <a:cubicBezTo>
                    <a:pt x="439569" y="34725"/>
                    <a:pt x="439333" y="32063"/>
                    <a:pt x="438400" y="28625"/>
                  </a:cubicBezTo>
                  <a:cubicBezTo>
                    <a:pt x="437607" y="25742"/>
                    <a:pt x="436740" y="23215"/>
                    <a:pt x="436575" y="20700"/>
                  </a:cubicBezTo>
                  <a:cubicBezTo>
                    <a:pt x="435551" y="18972"/>
                    <a:pt x="434799" y="16717"/>
                    <a:pt x="434150" y="14625"/>
                  </a:cubicBezTo>
                  <a:cubicBezTo>
                    <a:pt x="433851" y="14227"/>
                    <a:pt x="432558" y="12871"/>
                    <a:pt x="432300" y="12175"/>
                  </a:cubicBezTo>
                  <a:cubicBezTo>
                    <a:pt x="431827" y="11668"/>
                    <a:pt x="431374" y="11092"/>
                    <a:pt x="431100" y="10975"/>
                  </a:cubicBezTo>
                  <a:lnTo>
                    <a:pt x="431100" y="10975"/>
                  </a:lnTo>
                  <a:cubicBezTo>
                    <a:pt x="430885" y="10675"/>
                    <a:pt x="430177" y="10085"/>
                    <a:pt x="429875" y="9750"/>
                  </a:cubicBezTo>
                  <a:cubicBezTo>
                    <a:pt x="429215" y="8925"/>
                    <a:pt x="427855" y="8251"/>
                    <a:pt x="427450" y="7925"/>
                  </a:cubicBezTo>
                  <a:cubicBezTo>
                    <a:pt x="426086" y="7926"/>
                    <a:pt x="421991" y="6109"/>
                    <a:pt x="421350" y="5475"/>
                  </a:cubicBezTo>
                  <a:cubicBezTo>
                    <a:pt x="417457" y="4773"/>
                    <a:pt x="414524" y="4523"/>
                    <a:pt x="413425" y="3650"/>
                  </a:cubicBezTo>
                  <a:cubicBezTo>
                    <a:pt x="411155" y="3754"/>
                    <a:pt x="405882" y="2289"/>
                    <a:pt x="404300" y="1825"/>
                  </a:cubicBezTo>
                  <a:cubicBezTo>
                    <a:pt x="400861" y="1453"/>
                    <a:pt x="397453" y="1518"/>
                    <a:pt x="393350" y="625"/>
                  </a:cubicBezTo>
                  <a:cubicBezTo>
                    <a:pt x="388783" y="-522"/>
                    <a:pt x="386571" y="-497"/>
                    <a:pt x="381775" y="0"/>
                  </a:cubicBezTo>
                  <a:cubicBezTo>
                    <a:pt x="379605" y="-921"/>
                    <a:pt x="373081" y="-168"/>
                    <a:pt x="369600" y="0"/>
                  </a:cubicBezTo>
                  <a:cubicBezTo>
                    <a:pt x="365229" y="-41"/>
                    <a:pt x="359943" y="144"/>
                    <a:pt x="356200" y="625"/>
                  </a:cubicBezTo>
                  <a:cubicBezTo>
                    <a:pt x="351665" y="1498"/>
                    <a:pt x="346782" y="966"/>
                    <a:pt x="342800" y="1225"/>
                  </a:cubicBezTo>
                  <a:cubicBezTo>
                    <a:pt x="338933" y="1324"/>
                    <a:pt x="330880" y="3652"/>
                    <a:pt x="329400" y="3050"/>
                  </a:cubicBezTo>
                  <a:cubicBezTo>
                    <a:pt x="325030" y="3918"/>
                    <a:pt x="319373" y="6046"/>
                    <a:pt x="316025" y="6100"/>
                  </a:cubicBezTo>
                  <a:cubicBezTo>
                    <a:pt x="314637" y="6800"/>
                    <a:pt x="308774" y="6669"/>
                    <a:pt x="303225" y="9150"/>
                  </a:cubicBezTo>
                  <a:cubicBezTo>
                    <a:pt x="297730" y="10733"/>
                    <a:pt x="294126" y="12758"/>
                    <a:pt x="291050" y="13400"/>
                  </a:cubicBezTo>
                  <a:cubicBezTo>
                    <a:pt x="288621" y="13856"/>
                    <a:pt x="282639" y="17074"/>
                    <a:pt x="280100" y="18875"/>
                  </a:cubicBezTo>
                  <a:cubicBezTo>
                    <a:pt x="278341" y="19317"/>
                    <a:pt x="276205" y="20816"/>
                    <a:pt x="274625" y="21325"/>
                  </a:cubicBezTo>
                  <a:cubicBezTo>
                    <a:pt x="273450" y="22208"/>
                    <a:pt x="271776" y="23642"/>
                    <a:pt x="270350" y="24975"/>
                  </a:cubicBezTo>
                  <a:cubicBezTo>
                    <a:pt x="268287" y="26687"/>
                    <a:pt x="266674" y="26767"/>
                    <a:pt x="265475" y="28025"/>
                  </a:cubicBezTo>
                  <a:cubicBezTo>
                    <a:pt x="265200" y="28508"/>
                    <a:pt x="262262" y="31053"/>
                    <a:pt x="261825" y="31675"/>
                  </a:cubicBezTo>
                  <a:cubicBezTo>
                    <a:pt x="240395" y="49564"/>
                    <a:pt x="156058" y="138004"/>
                    <a:pt x="138225" y="155275"/>
                  </a:cubicBezTo>
                  <a:cubicBezTo>
                    <a:pt x="115829" y="149638"/>
                    <a:pt x="22767" y="160520"/>
                    <a:pt x="9750" y="155275"/>
                  </a:cubicBezTo>
                  <a:lnTo>
                    <a:pt x="9750" y="155275"/>
                  </a:lnTo>
                  <a:cubicBezTo>
                    <a:pt x="9136" y="155549"/>
                    <a:pt x="7105" y="155980"/>
                    <a:pt x="6100" y="155875"/>
                  </a:cubicBezTo>
                  <a:cubicBezTo>
                    <a:pt x="5723" y="155908"/>
                    <a:pt x="4230" y="156479"/>
                    <a:pt x="3675" y="156475"/>
                  </a:cubicBezTo>
                  <a:cubicBezTo>
                    <a:pt x="2848" y="156858"/>
                    <a:pt x="2189" y="157417"/>
                    <a:pt x="1225" y="157700"/>
                  </a:cubicBezTo>
                  <a:cubicBezTo>
                    <a:pt x="799" y="158291"/>
                    <a:pt x="318" y="158859"/>
                    <a:pt x="0" y="159525"/>
                  </a:cubicBezTo>
                  <a:cubicBezTo>
                    <a:pt x="105" y="160041"/>
                    <a:pt x="-60" y="160676"/>
                    <a:pt x="0" y="161350"/>
                  </a:cubicBezTo>
                  <a:cubicBezTo>
                    <a:pt x="134" y="162191"/>
                    <a:pt x="398" y="162997"/>
                    <a:pt x="625" y="163800"/>
                  </a:cubicBezTo>
                  <a:cubicBezTo>
                    <a:pt x="1152" y="164560"/>
                    <a:pt x="1377" y="165349"/>
                    <a:pt x="1850" y="166225"/>
                  </a:cubicBezTo>
                  <a:cubicBezTo>
                    <a:pt x="2675" y="167154"/>
                    <a:pt x="3614" y="168278"/>
                    <a:pt x="4275" y="169275"/>
                  </a:cubicBezTo>
                  <a:cubicBezTo>
                    <a:pt x="31130" y="192362"/>
                    <a:pt x="59767" y="216890"/>
                    <a:pt x="64550" y="228950"/>
                  </a:cubicBezTo>
                  <a:cubicBezTo>
                    <a:pt x="60946" y="231492"/>
                    <a:pt x="60554" y="233313"/>
                    <a:pt x="56625" y="236850"/>
                  </a:cubicBezTo>
                  <a:cubicBezTo>
                    <a:pt x="40540" y="237442"/>
                    <a:pt x="29848" y="239406"/>
                    <a:pt x="23750" y="242950"/>
                  </a:cubicBezTo>
                  <a:lnTo>
                    <a:pt x="23750" y="242950"/>
                  </a:lnTo>
                  <a:cubicBezTo>
                    <a:pt x="22246" y="243801"/>
                    <a:pt x="20826" y="244293"/>
                    <a:pt x="20100" y="244175"/>
                  </a:cubicBezTo>
                  <a:cubicBezTo>
                    <a:pt x="19019" y="244760"/>
                    <a:pt x="18199" y="245124"/>
                    <a:pt x="17050" y="245375"/>
                  </a:cubicBezTo>
                  <a:cubicBezTo>
                    <a:pt x="16382" y="246225"/>
                    <a:pt x="15892" y="246931"/>
                    <a:pt x="15225" y="247825"/>
                  </a:cubicBezTo>
                  <a:cubicBezTo>
                    <a:pt x="14880" y="248456"/>
                    <a:pt x="14492" y="248930"/>
                    <a:pt x="14025" y="249650"/>
                  </a:cubicBezTo>
                  <a:cubicBezTo>
                    <a:pt x="14186" y="250268"/>
                    <a:pt x="14022" y="251539"/>
                    <a:pt x="14025" y="252075"/>
                  </a:cubicBezTo>
                  <a:cubicBezTo>
                    <a:pt x="14290" y="253023"/>
                    <a:pt x="14366" y="254106"/>
                    <a:pt x="14625" y="255125"/>
                  </a:cubicBezTo>
                  <a:cubicBezTo>
                    <a:pt x="15001" y="255867"/>
                    <a:pt x="15392" y="256858"/>
                    <a:pt x="15850" y="257550"/>
                  </a:cubicBezTo>
                  <a:cubicBezTo>
                    <a:pt x="16611" y="258642"/>
                    <a:pt x="17491" y="259555"/>
                    <a:pt x="18275" y="260600"/>
                  </a:cubicBezTo>
                  <a:cubicBezTo>
                    <a:pt x="78919" y="340540"/>
                    <a:pt x="158816" y="411540"/>
                    <a:pt x="181450" y="423775"/>
                  </a:cubicBezTo>
                  <a:lnTo>
                    <a:pt x="181450" y="423775"/>
                  </a:lnTo>
                  <a:cubicBezTo>
                    <a:pt x="182606" y="424731"/>
                    <a:pt x="183404" y="425201"/>
                    <a:pt x="184500" y="426225"/>
                  </a:cubicBezTo>
                  <a:cubicBezTo>
                    <a:pt x="185367" y="426395"/>
                    <a:pt x="185886" y="426902"/>
                    <a:pt x="186925" y="427425"/>
                  </a:cubicBezTo>
                  <a:cubicBezTo>
                    <a:pt x="188355" y="427693"/>
                    <a:pt x="188718" y="427632"/>
                    <a:pt x="189975" y="428050"/>
                  </a:cubicBezTo>
                  <a:cubicBezTo>
                    <a:pt x="190824" y="428107"/>
                    <a:pt x="191783" y="427966"/>
                    <a:pt x="192425" y="428050"/>
                  </a:cubicBezTo>
                  <a:cubicBezTo>
                    <a:pt x="193075" y="427639"/>
                    <a:pt x="193713" y="427081"/>
                    <a:pt x="194250" y="426825"/>
                  </a:cubicBezTo>
                  <a:cubicBezTo>
                    <a:pt x="194561" y="426635"/>
                    <a:pt x="196184" y="425414"/>
                    <a:pt x="196675" y="425000"/>
                  </a:cubicBezTo>
                  <a:cubicBezTo>
                    <a:pt x="196949" y="423941"/>
                    <a:pt x="197497" y="423140"/>
                    <a:pt x="197900" y="421950"/>
                  </a:cubicBezTo>
                  <a:cubicBezTo>
                    <a:pt x="198381" y="420678"/>
                    <a:pt x="198672" y="419513"/>
                    <a:pt x="199125" y="418300"/>
                  </a:cubicBezTo>
                  <a:cubicBezTo>
                    <a:pt x="201285" y="413121"/>
                    <a:pt x="200624" y="397091"/>
                    <a:pt x="205200" y="385425"/>
                  </a:cubicBezTo>
                  <a:cubicBezTo>
                    <a:pt x="208173" y="383270"/>
                    <a:pt x="211154" y="379751"/>
                    <a:pt x="213125" y="377500"/>
                  </a:cubicBezTo>
                  <a:cubicBezTo>
                    <a:pt x="227074" y="381173"/>
                    <a:pt x="256935" y="430238"/>
                    <a:pt x="272775" y="437775"/>
                  </a:cubicBezTo>
                  <a:lnTo>
                    <a:pt x="272775" y="437775"/>
                  </a:lnTo>
                  <a:cubicBezTo>
                    <a:pt x="273720" y="438772"/>
                    <a:pt x="274245" y="439378"/>
                    <a:pt x="275825" y="440225"/>
                  </a:cubicBezTo>
                  <a:cubicBezTo>
                    <a:pt x="276650" y="440644"/>
                    <a:pt x="277412" y="440959"/>
                    <a:pt x="278275" y="441450"/>
                  </a:cubicBezTo>
                  <a:cubicBezTo>
                    <a:pt x="278908" y="441601"/>
                    <a:pt x="280185" y="441824"/>
                    <a:pt x="280700" y="442050"/>
                  </a:cubicBezTo>
                  <a:cubicBezTo>
                    <a:pt x="281091" y="441998"/>
                    <a:pt x="281734" y="442081"/>
                    <a:pt x="282525" y="442050"/>
                  </a:cubicBezTo>
                  <a:cubicBezTo>
                    <a:pt x="282680" y="441733"/>
                    <a:pt x="283881" y="441051"/>
                    <a:pt x="284350" y="440825"/>
                  </a:cubicBezTo>
                  <a:cubicBezTo>
                    <a:pt x="284808" y="439961"/>
                    <a:pt x="285184" y="439231"/>
                    <a:pt x="285575" y="438400"/>
                  </a:cubicBezTo>
                  <a:cubicBezTo>
                    <a:pt x="285825" y="437596"/>
                    <a:pt x="286067" y="436757"/>
                    <a:pt x="286175" y="435950"/>
                  </a:cubicBezTo>
                  <a:cubicBezTo>
                    <a:pt x="286251" y="434766"/>
                    <a:pt x="286652" y="433447"/>
                    <a:pt x="286800" y="432300"/>
                  </a:cubicBezTo>
                  <a:lnTo>
                    <a:pt x="286800" y="432300"/>
                  </a:lnTo>
                  <a:close/>
                  <a:moveTo>
                    <a:pt x="154050" y="305050"/>
                  </a:moveTo>
                  <a:lnTo>
                    <a:pt x="154050" y="305050"/>
                  </a:lnTo>
                  <a:cubicBezTo>
                    <a:pt x="153741" y="305380"/>
                    <a:pt x="152798" y="306183"/>
                    <a:pt x="152225" y="306875"/>
                  </a:cubicBezTo>
                  <a:cubicBezTo>
                    <a:pt x="151497" y="307201"/>
                    <a:pt x="151140" y="307716"/>
                    <a:pt x="150400" y="308100"/>
                  </a:cubicBezTo>
                  <a:cubicBezTo>
                    <a:pt x="149241" y="308588"/>
                    <a:pt x="148615" y="308560"/>
                    <a:pt x="147975" y="308700"/>
                  </a:cubicBezTo>
                  <a:cubicBezTo>
                    <a:pt x="147478" y="308754"/>
                    <a:pt x="146099" y="308803"/>
                    <a:pt x="145525" y="308700"/>
                  </a:cubicBezTo>
                  <a:cubicBezTo>
                    <a:pt x="144983" y="308530"/>
                    <a:pt x="144121" y="308716"/>
                    <a:pt x="143100" y="308700"/>
                  </a:cubicBezTo>
                  <a:cubicBezTo>
                    <a:pt x="142368" y="308714"/>
                    <a:pt x="141680" y="308158"/>
                    <a:pt x="140650" y="308100"/>
                  </a:cubicBezTo>
                  <a:cubicBezTo>
                    <a:pt x="139945" y="307840"/>
                    <a:pt x="139497" y="307157"/>
                    <a:pt x="138825" y="306875"/>
                  </a:cubicBezTo>
                  <a:cubicBezTo>
                    <a:pt x="138719" y="306588"/>
                    <a:pt x="137301" y="305419"/>
                    <a:pt x="137000" y="305050"/>
                  </a:cubicBezTo>
                  <a:lnTo>
                    <a:pt x="137000" y="305050"/>
                  </a:lnTo>
                  <a:cubicBezTo>
                    <a:pt x="136726" y="304857"/>
                    <a:pt x="135878" y="304044"/>
                    <a:pt x="135175" y="303225"/>
                  </a:cubicBezTo>
                  <a:cubicBezTo>
                    <a:pt x="134827" y="302654"/>
                    <a:pt x="134362" y="302051"/>
                    <a:pt x="133975" y="301400"/>
                  </a:cubicBezTo>
                  <a:cubicBezTo>
                    <a:pt x="133828" y="300447"/>
                    <a:pt x="133583" y="299642"/>
                    <a:pt x="133350" y="298975"/>
                  </a:cubicBezTo>
                  <a:cubicBezTo>
                    <a:pt x="133537" y="297935"/>
                    <a:pt x="133325" y="297236"/>
                    <a:pt x="133350" y="296525"/>
                  </a:cubicBezTo>
                  <a:cubicBezTo>
                    <a:pt x="133373" y="296213"/>
                    <a:pt x="133199" y="295231"/>
                    <a:pt x="133350" y="294100"/>
                  </a:cubicBezTo>
                  <a:cubicBezTo>
                    <a:pt x="133590" y="293388"/>
                    <a:pt x="133843" y="292373"/>
                    <a:pt x="133975" y="291650"/>
                  </a:cubicBezTo>
                  <a:cubicBezTo>
                    <a:pt x="134381" y="291084"/>
                    <a:pt x="134753" y="290432"/>
                    <a:pt x="135175" y="289825"/>
                  </a:cubicBezTo>
                  <a:cubicBezTo>
                    <a:pt x="135689" y="289058"/>
                    <a:pt x="136032" y="288804"/>
                    <a:pt x="137000" y="288000"/>
                  </a:cubicBezTo>
                  <a:cubicBezTo>
                    <a:pt x="155134" y="270321"/>
                    <a:pt x="179543" y="238795"/>
                    <a:pt x="200325" y="224675"/>
                  </a:cubicBezTo>
                  <a:lnTo>
                    <a:pt x="200325" y="224675"/>
                  </a:lnTo>
                  <a:cubicBezTo>
                    <a:pt x="200605" y="224318"/>
                    <a:pt x="201773" y="223505"/>
                    <a:pt x="202150" y="223475"/>
                  </a:cubicBezTo>
                  <a:cubicBezTo>
                    <a:pt x="203093" y="222993"/>
                    <a:pt x="203019" y="222672"/>
                    <a:pt x="203975" y="222250"/>
                  </a:cubicBezTo>
                  <a:cubicBezTo>
                    <a:pt x="204740" y="222065"/>
                    <a:pt x="205567" y="221760"/>
                    <a:pt x="206425" y="221625"/>
                  </a:cubicBezTo>
                  <a:cubicBezTo>
                    <a:pt x="206881" y="221378"/>
                    <a:pt x="208518" y="221045"/>
                    <a:pt x="208850" y="221025"/>
                  </a:cubicBezTo>
                  <a:cubicBezTo>
                    <a:pt x="209212" y="221070"/>
                    <a:pt x="210124" y="221344"/>
                    <a:pt x="211300" y="221625"/>
                  </a:cubicBezTo>
                  <a:cubicBezTo>
                    <a:pt x="211972" y="221886"/>
                    <a:pt x="212671" y="221977"/>
                    <a:pt x="213125" y="222250"/>
                  </a:cubicBezTo>
                  <a:cubicBezTo>
                    <a:pt x="213567" y="222304"/>
                    <a:pt x="215118" y="223044"/>
                    <a:pt x="215550" y="223475"/>
                  </a:cubicBezTo>
                  <a:cubicBezTo>
                    <a:pt x="215848" y="223743"/>
                    <a:pt x="216975" y="224177"/>
                    <a:pt x="217375" y="224675"/>
                  </a:cubicBezTo>
                  <a:lnTo>
                    <a:pt x="217375" y="224675"/>
                  </a:lnTo>
                  <a:cubicBezTo>
                    <a:pt x="217808" y="225216"/>
                    <a:pt x="218199" y="225947"/>
                    <a:pt x="218600" y="226500"/>
                  </a:cubicBezTo>
                  <a:cubicBezTo>
                    <a:pt x="218981" y="227382"/>
                    <a:pt x="219442" y="228260"/>
                    <a:pt x="219825" y="228950"/>
                  </a:cubicBezTo>
                  <a:cubicBezTo>
                    <a:pt x="220001" y="229560"/>
                    <a:pt x="220268" y="230179"/>
                    <a:pt x="220425" y="230775"/>
                  </a:cubicBezTo>
                  <a:cubicBezTo>
                    <a:pt x="220720" y="231481"/>
                    <a:pt x="220805" y="232372"/>
                    <a:pt x="221025" y="233200"/>
                  </a:cubicBezTo>
                  <a:cubicBezTo>
                    <a:pt x="220940" y="233962"/>
                    <a:pt x="220618" y="234845"/>
                    <a:pt x="220425" y="235650"/>
                  </a:cubicBezTo>
                  <a:cubicBezTo>
                    <a:pt x="220203" y="236459"/>
                    <a:pt x="220077" y="237370"/>
                    <a:pt x="219825" y="238075"/>
                  </a:cubicBezTo>
                  <a:cubicBezTo>
                    <a:pt x="219467" y="238686"/>
                    <a:pt x="218943" y="239354"/>
                    <a:pt x="218600" y="239900"/>
                  </a:cubicBezTo>
                  <a:cubicBezTo>
                    <a:pt x="218177" y="240464"/>
                    <a:pt x="217746" y="241084"/>
                    <a:pt x="217375" y="241725"/>
                  </a:cubicBezTo>
                  <a:cubicBezTo>
                    <a:pt x="184374" y="266838"/>
                    <a:pt x="157593" y="290827"/>
                    <a:pt x="154050" y="305050"/>
                  </a:cubicBezTo>
                  <a:close/>
                  <a:moveTo>
                    <a:pt x="334900" y="182675"/>
                  </a:moveTo>
                  <a:lnTo>
                    <a:pt x="334900" y="182675"/>
                  </a:lnTo>
                  <a:cubicBezTo>
                    <a:pt x="333911" y="183502"/>
                    <a:pt x="332859" y="184314"/>
                    <a:pt x="331850" y="185100"/>
                  </a:cubicBezTo>
                  <a:cubicBezTo>
                    <a:pt x="330970" y="185671"/>
                    <a:pt x="329660" y="186314"/>
                    <a:pt x="328800" y="186925"/>
                  </a:cubicBezTo>
                  <a:cubicBezTo>
                    <a:pt x="327979" y="186840"/>
                    <a:pt x="325527" y="187870"/>
                    <a:pt x="325150" y="188150"/>
                  </a:cubicBezTo>
                  <a:cubicBezTo>
                    <a:pt x="323954" y="188507"/>
                    <a:pt x="321593" y="188825"/>
                    <a:pt x="320900" y="188750"/>
                  </a:cubicBezTo>
                  <a:cubicBezTo>
                    <a:pt x="319951" y="188315"/>
                    <a:pt x="318003" y="188532"/>
                    <a:pt x="317225" y="188150"/>
                  </a:cubicBezTo>
                  <a:cubicBezTo>
                    <a:pt x="316174" y="187434"/>
                    <a:pt x="314269" y="187293"/>
                    <a:pt x="313575" y="186925"/>
                  </a:cubicBezTo>
                  <a:cubicBezTo>
                    <a:pt x="312533" y="186310"/>
                    <a:pt x="311589" y="185827"/>
                    <a:pt x="310525" y="185100"/>
                  </a:cubicBezTo>
                  <a:cubicBezTo>
                    <a:pt x="309115" y="184049"/>
                    <a:pt x="307907" y="182944"/>
                    <a:pt x="307500" y="182675"/>
                  </a:cubicBezTo>
                  <a:cubicBezTo>
                    <a:pt x="301323" y="168416"/>
                    <a:pt x="278011" y="152969"/>
                    <a:pt x="259400" y="134575"/>
                  </a:cubicBezTo>
                  <a:lnTo>
                    <a:pt x="259400" y="134575"/>
                  </a:lnTo>
                  <a:cubicBezTo>
                    <a:pt x="258171" y="133207"/>
                    <a:pt x="257868" y="132691"/>
                    <a:pt x="256950" y="131525"/>
                  </a:cubicBezTo>
                  <a:cubicBezTo>
                    <a:pt x="256439" y="130471"/>
                    <a:pt x="255677" y="129681"/>
                    <a:pt x="255125" y="128475"/>
                  </a:cubicBezTo>
                  <a:cubicBezTo>
                    <a:pt x="254681" y="127240"/>
                    <a:pt x="254312" y="126106"/>
                    <a:pt x="253900" y="124825"/>
                  </a:cubicBezTo>
                  <a:cubicBezTo>
                    <a:pt x="253794" y="123473"/>
                    <a:pt x="253387" y="122381"/>
                    <a:pt x="253300" y="121175"/>
                  </a:cubicBezTo>
                  <a:cubicBezTo>
                    <a:pt x="253352" y="119537"/>
                    <a:pt x="253632" y="118213"/>
                    <a:pt x="253900" y="116900"/>
                  </a:cubicBezTo>
                  <a:cubicBezTo>
                    <a:pt x="254101" y="115769"/>
                    <a:pt x="254682" y="114298"/>
                    <a:pt x="255125" y="113250"/>
                  </a:cubicBezTo>
                  <a:cubicBezTo>
                    <a:pt x="255683" y="112321"/>
                    <a:pt x="256351" y="111197"/>
                    <a:pt x="256950" y="110200"/>
                  </a:cubicBezTo>
                  <a:cubicBezTo>
                    <a:pt x="257664" y="109098"/>
                    <a:pt x="258623" y="108045"/>
                    <a:pt x="259400" y="107175"/>
                  </a:cubicBezTo>
                  <a:lnTo>
                    <a:pt x="259400" y="107175"/>
                  </a:lnTo>
                  <a:cubicBezTo>
                    <a:pt x="262076" y="102973"/>
                    <a:pt x="279168" y="85106"/>
                    <a:pt x="283150" y="82825"/>
                  </a:cubicBezTo>
                  <a:lnTo>
                    <a:pt x="283150" y="82825"/>
                  </a:lnTo>
                  <a:cubicBezTo>
                    <a:pt x="283978" y="82761"/>
                    <a:pt x="285680" y="80327"/>
                    <a:pt x="287400" y="79150"/>
                  </a:cubicBezTo>
                  <a:cubicBezTo>
                    <a:pt x="288736" y="78230"/>
                    <a:pt x="290317" y="77232"/>
                    <a:pt x="291650" y="76125"/>
                  </a:cubicBezTo>
                  <a:cubicBezTo>
                    <a:pt x="293747" y="74632"/>
                    <a:pt x="294494" y="74202"/>
                    <a:pt x="296525" y="73675"/>
                  </a:cubicBezTo>
                  <a:cubicBezTo>
                    <a:pt x="298685" y="72751"/>
                    <a:pt x="300120" y="71790"/>
                    <a:pt x="300800" y="71250"/>
                  </a:cubicBezTo>
                  <a:cubicBezTo>
                    <a:pt x="301994" y="71137"/>
                    <a:pt x="303414" y="70369"/>
                    <a:pt x="305675" y="69425"/>
                  </a:cubicBezTo>
                  <a:cubicBezTo>
                    <a:pt x="308232" y="68435"/>
                    <a:pt x="310327" y="68139"/>
                    <a:pt x="311150" y="68200"/>
                  </a:cubicBezTo>
                  <a:cubicBezTo>
                    <a:pt x="311814" y="68296"/>
                    <a:pt x="314343" y="68222"/>
                    <a:pt x="316025" y="67600"/>
                  </a:cubicBezTo>
                  <a:cubicBezTo>
                    <a:pt x="318350" y="67255"/>
                    <a:pt x="319017" y="67325"/>
                    <a:pt x="320900" y="67600"/>
                  </a:cubicBezTo>
                  <a:cubicBezTo>
                    <a:pt x="321841" y="67977"/>
                    <a:pt x="324685" y="67735"/>
                    <a:pt x="326375" y="67600"/>
                  </a:cubicBezTo>
                  <a:cubicBezTo>
                    <a:pt x="328319" y="68015"/>
                    <a:pt x="330803" y="67810"/>
                    <a:pt x="331250" y="68200"/>
                  </a:cubicBezTo>
                  <a:cubicBezTo>
                    <a:pt x="333865" y="68421"/>
                    <a:pt x="334225" y="68873"/>
                    <a:pt x="336725" y="69425"/>
                  </a:cubicBezTo>
                  <a:cubicBezTo>
                    <a:pt x="337944" y="70270"/>
                    <a:pt x="340237" y="70996"/>
                    <a:pt x="341600" y="71250"/>
                  </a:cubicBezTo>
                  <a:cubicBezTo>
                    <a:pt x="343124" y="71827"/>
                    <a:pt x="343846" y="72619"/>
                    <a:pt x="345850" y="73675"/>
                  </a:cubicBezTo>
                  <a:cubicBezTo>
                    <a:pt x="348228" y="74723"/>
                    <a:pt x="349546" y="75418"/>
                    <a:pt x="350725" y="76125"/>
                  </a:cubicBezTo>
                  <a:cubicBezTo>
                    <a:pt x="352224" y="77049"/>
                    <a:pt x="353605" y="78160"/>
                    <a:pt x="354975" y="79150"/>
                  </a:cubicBezTo>
                  <a:cubicBezTo>
                    <a:pt x="357193" y="80756"/>
                    <a:pt x="358103" y="81701"/>
                    <a:pt x="359250" y="82825"/>
                  </a:cubicBezTo>
                  <a:lnTo>
                    <a:pt x="359250" y="82825"/>
                  </a:lnTo>
                  <a:cubicBezTo>
                    <a:pt x="360114" y="84312"/>
                    <a:pt x="361241" y="84969"/>
                    <a:pt x="362900" y="87075"/>
                  </a:cubicBezTo>
                  <a:cubicBezTo>
                    <a:pt x="364421" y="88900"/>
                    <a:pt x="364622" y="90170"/>
                    <a:pt x="365950" y="91325"/>
                  </a:cubicBezTo>
                  <a:cubicBezTo>
                    <a:pt x="366709" y="92934"/>
                    <a:pt x="367700" y="94871"/>
                    <a:pt x="368375" y="96200"/>
                  </a:cubicBezTo>
                  <a:cubicBezTo>
                    <a:pt x="369039" y="97615"/>
                    <a:pt x="369821" y="99196"/>
                    <a:pt x="370825" y="100475"/>
                  </a:cubicBezTo>
                  <a:cubicBezTo>
                    <a:pt x="371198" y="102329"/>
                    <a:pt x="372089" y="103710"/>
                    <a:pt x="372650" y="105350"/>
                  </a:cubicBezTo>
                  <a:cubicBezTo>
                    <a:pt x="373401" y="107616"/>
                    <a:pt x="373192" y="109816"/>
                    <a:pt x="373850" y="110825"/>
                  </a:cubicBezTo>
                  <a:cubicBezTo>
                    <a:pt x="374110" y="112304"/>
                    <a:pt x="374235" y="114367"/>
                    <a:pt x="374475" y="115700"/>
                  </a:cubicBezTo>
                  <a:cubicBezTo>
                    <a:pt x="374691" y="117842"/>
                    <a:pt x="374228" y="120167"/>
                    <a:pt x="374475" y="121175"/>
                  </a:cubicBezTo>
                  <a:cubicBezTo>
                    <a:pt x="374715" y="122105"/>
                    <a:pt x="374630" y="123703"/>
                    <a:pt x="374475" y="126050"/>
                  </a:cubicBezTo>
                  <a:cubicBezTo>
                    <a:pt x="374118" y="127836"/>
                    <a:pt x="373900" y="129128"/>
                    <a:pt x="373850" y="130925"/>
                  </a:cubicBezTo>
                  <a:cubicBezTo>
                    <a:pt x="373249" y="132611"/>
                    <a:pt x="373089" y="134960"/>
                    <a:pt x="372650" y="136400"/>
                  </a:cubicBezTo>
                  <a:cubicBezTo>
                    <a:pt x="372122" y="138048"/>
                    <a:pt x="371758" y="139667"/>
                    <a:pt x="370825" y="141275"/>
                  </a:cubicBezTo>
                  <a:cubicBezTo>
                    <a:pt x="370146" y="143076"/>
                    <a:pt x="369194" y="144527"/>
                    <a:pt x="368375" y="145525"/>
                  </a:cubicBezTo>
                  <a:cubicBezTo>
                    <a:pt x="367597" y="147273"/>
                    <a:pt x="366662" y="148643"/>
                    <a:pt x="365950" y="150400"/>
                  </a:cubicBezTo>
                  <a:cubicBezTo>
                    <a:pt x="365003" y="151890"/>
                    <a:pt x="364254" y="152430"/>
                    <a:pt x="362900" y="154650"/>
                  </a:cubicBezTo>
                  <a:cubicBezTo>
                    <a:pt x="362264" y="155063"/>
                    <a:pt x="360265" y="157055"/>
                    <a:pt x="359250" y="158925"/>
                  </a:cubicBezTo>
                  <a:lnTo>
                    <a:pt x="359250" y="158925"/>
                  </a:lnTo>
                  <a:cubicBezTo>
                    <a:pt x="356332" y="164245"/>
                    <a:pt x="346904" y="172853"/>
                    <a:pt x="334900" y="182675"/>
                  </a:cubicBezTo>
                  <a:lnTo>
                    <a:pt x="334900" y="182675"/>
                  </a:lnTo>
                  <a:close/>
                </a:path>
              </a:pathLst>
            </a:custGeom>
            <a:noFill/>
            <a:ln w="28575" cap="rnd" cmpd="sng">
              <a:solidFill>
                <a:schemeClr val="accent1"/>
              </a:solidFill>
              <a:prstDash val="solid"/>
              <a:round/>
              <a:headEnd type="none" w="sm" len="sm"/>
              <a:tailEnd type="none" w="sm" len="sm"/>
              <a:extLst>
                <a:ext uri="{C807C97D-BFC1-408E-A445-0C87EB9F89A2}">
                  <ask:lineSketchStyleProps xmlns="" xmlns:ask="http://schemas.microsoft.com/office/drawing/2018/sketchyshapes" sd="2203434812">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81;p42">
              <a:extLst>
                <a:ext uri="{FF2B5EF4-FFF2-40B4-BE49-F238E27FC236}">
                  <a16:creationId xmlns:a16="http://schemas.microsoft.com/office/drawing/2014/main" id="{CD43CB1F-67A6-4031-8943-FCD81A91F775}"/>
                </a:ext>
              </a:extLst>
            </p:cNvPr>
            <p:cNvSpPr/>
            <p:nvPr/>
          </p:nvSpPr>
          <p:spPr>
            <a:xfrm>
              <a:off x="595725" y="4668875"/>
              <a:ext cx="73100" cy="73100"/>
            </a:xfrm>
            <a:custGeom>
              <a:avLst/>
              <a:gdLst>
                <a:gd name="connsiteX0" fmla="*/ 66396 w 73100"/>
                <a:gd name="connsiteY0" fmla="*/ 6725 h 73100"/>
                <a:gd name="connsiteX1" fmla="*/ 66396 w 73100"/>
                <a:gd name="connsiteY1" fmla="*/ 6725 h 73100"/>
                <a:gd name="connsiteX2" fmla="*/ 62727 w 73100"/>
                <a:gd name="connsiteY2" fmla="*/ 3676 h 73100"/>
                <a:gd name="connsiteX3" fmla="*/ 59072 w 73100"/>
                <a:gd name="connsiteY3" fmla="*/ 1849 h 73100"/>
                <a:gd name="connsiteX4" fmla="*/ 54825 w 73100"/>
                <a:gd name="connsiteY4" fmla="*/ 621 h 73100"/>
                <a:gd name="connsiteX5" fmla="*/ 50548 w 73100"/>
                <a:gd name="connsiteY5" fmla="*/ 21 h 73100"/>
                <a:gd name="connsiteX6" fmla="*/ 46301 w 73100"/>
                <a:gd name="connsiteY6" fmla="*/ 621 h 73100"/>
                <a:gd name="connsiteX7" fmla="*/ 42025 w 73100"/>
                <a:gd name="connsiteY7" fmla="*/ 1849 h 73100"/>
                <a:gd name="connsiteX8" fmla="*/ 37778 w 73100"/>
                <a:gd name="connsiteY8" fmla="*/ 3676 h 73100"/>
                <a:gd name="connsiteX9" fmla="*/ 34123 w 73100"/>
                <a:gd name="connsiteY9" fmla="*/ 6725 h 73100"/>
                <a:gd name="connsiteX10" fmla="*/ 34123 w 73100"/>
                <a:gd name="connsiteY10" fmla="*/ 6725 h 73100"/>
                <a:gd name="connsiteX11" fmla="*/ 30475 w 73100"/>
                <a:gd name="connsiteY11" fmla="*/ 12200 h 73100"/>
                <a:gd name="connsiteX12" fmla="*/ 24978 w 73100"/>
                <a:gd name="connsiteY12" fmla="*/ 20723 h 73100"/>
                <a:gd name="connsiteX13" fmla="*/ 14027 w 73100"/>
                <a:gd name="connsiteY13" fmla="*/ 43253 h 73100"/>
                <a:gd name="connsiteX14" fmla="*/ 4276 w 73100"/>
                <a:gd name="connsiteY14" fmla="*/ 63947 h 73100"/>
                <a:gd name="connsiteX15" fmla="*/ 21 w 73100"/>
                <a:gd name="connsiteY15" fmla="*/ 73100 h 73100"/>
                <a:gd name="connsiteX16" fmla="*/ 21 w 73100"/>
                <a:gd name="connsiteY16" fmla="*/ 73100 h 73100"/>
                <a:gd name="connsiteX17" fmla="*/ 9152 w 73100"/>
                <a:gd name="connsiteY17" fmla="*/ 68823 h 73100"/>
                <a:gd name="connsiteX18" fmla="*/ 29846 w 73100"/>
                <a:gd name="connsiteY18" fmla="*/ 59072 h 73100"/>
                <a:gd name="connsiteX19" fmla="*/ 52376 w 73100"/>
                <a:gd name="connsiteY19" fmla="*/ 48121 h 73100"/>
                <a:gd name="connsiteX20" fmla="*/ 60899 w 73100"/>
                <a:gd name="connsiteY20" fmla="*/ 42646 h 73100"/>
                <a:gd name="connsiteX21" fmla="*/ 66396 w 73100"/>
                <a:gd name="connsiteY21" fmla="*/ 38998 h 73100"/>
                <a:gd name="connsiteX22" fmla="*/ 66396 w 73100"/>
                <a:gd name="connsiteY22" fmla="*/ 38998 h 73100"/>
                <a:gd name="connsiteX23" fmla="*/ 69423 w 73100"/>
                <a:gd name="connsiteY23" fmla="*/ 35351 h 73100"/>
                <a:gd name="connsiteX24" fmla="*/ 71250 w 73100"/>
                <a:gd name="connsiteY24" fmla="*/ 31074 h 73100"/>
                <a:gd name="connsiteX25" fmla="*/ 72478 w 73100"/>
                <a:gd name="connsiteY25" fmla="*/ 26827 h 73100"/>
                <a:gd name="connsiteX26" fmla="*/ 73078 w 73100"/>
                <a:gd name="connsiteY26" fmla="*/ 22551 h 73100"/>
                <a:gd name="connsiteX27" fmla="*/ 72478 w 73100"/>
                <a:gd name="connsiteY27" fmla="*/ 18296 h 73100"/>
                <a:gd name="connsiteX28" fmla="*/ 71250 w 73100"/>
                <a:gd name="connsiteY28" fmla="*/ 14027 h 73100"/>
                <a:gd name="connsiteX29" fmla="*/ 69423 w 73100"/>
                <a:gd name="connsiteY29" fmla="*/ 10372 h 73100"/>
                <a:gd name="connsiteX30" fmla="*/ 66396 w 73100"/>
                <a:gd name="connsiteY30" fmla="*/ 6725 h 73100"/>
                <a:gd name="connsiteX31" fmla="*/ 66396 w 73100"/>
                <a:gd name="connsiteY31" fmla="*/ 6725 h 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100" h="73100" fill="none" extrusionOk="0">
                  <a:moveTo>
                    <a:pt x="66396" y="6725"/>
                  </a:moveTo>
                  <a:lnTo>
                    <a:pt x="66396" y="6725"/>
                  </a:lnTo>
                  <a:cubicBezTo>
                    <a:pt x="65656" y="6272"/>
                    <a:pt x="63938" y="4984"/>
                    <a:pt x="62727" y="3676"/>
                  </a:cubicBezTo>
                  <a:cubicBezTo>
                    <a:pt x="60832" y="2951"/>
                    <a:pt x="60802" y="2955"/>
                    <a:pt x="59072" y="1849"/>
                  </a:cubicBezTo>
                  <a:cubicBezTo>
                    <a:pt x="57608" y="1401"/>
                    <a:pt x="55995" y="685"/>
                    <a:pt x="54825" y="621"/>
                  </a:cubicBezTo>
                  <a:cubicBezTo>
                    <a:pt x="54138" y="531"/>
                    <a:pt x="52538" y="675"/>
                    <a:pt x="50548" y="21"/>
                  </a:cubicBezTo>
                  <a:cubicBezTo>
                    <a:pt x="49919" y="170"/>
                    <a:pt x="47669" y="194"/>
                    <a:pt x="46301" y="621"/>
                  </a:cubicBezTo>
                  <a:cubicBezTo>
                    <a:pt x="45173" y="978"/>
                    <a:pt x="44126" y="1553"/>
                    <a:pt x="42025" y="1849"/>
                  </a:cubicBezTo>
                  <a:cubicBezTo>
                    <a:pt x="40981" y="2038"/>
                    <a:pt x="39282" y="3158"/>
                    <a:pt x="37778" y="3676"/>
                  </a:cubicBezTo>
                  <a:cubicBezTo>
                    <a:pt x="36404" y="4402"/>
                    <a:pt x="35429" y="5177"/>
                    <a:pt x="34123" y="6725"/>
                  </a:cubicBezTo>
                  <a:lnTo>
                    <a:pt x="34123" y="6725"/>
                  </a:lnTo>
                  <a:cubicBezTo>
                    <a:pt x="32720" y="8094"/>
                    <a:pt x="31843" y="10046"/>
                    <a:pt x="30475" y="12200"/>
                  </a:cubicBezTo>
                  <a:cubicBezTo>
                    <a:pt x="29442" y="14235"/>
                    <a:pt x="26908" y="18228"/>
                    <a:pt x="24978" y="20723"/>
                  </a:cubicBezTo>
                  <a:cubicBezTo>
                    <a:pt x="22063" y="25718"/>
                    <a:pt x="18678" y="36828"/>
                    <a:pt x="14027" y="43253"/>
                  </a:cubicBezTo>
                  <a:cubicBezTo>
                    <a:pt x="9725" y="52369"/>
                    <a:pt x="6310" y="60059"/>
                    <a:pt x="4276" y="63947"/>
                  </a:cubicBezTo>
                  <a:cubicBezTo>
                    <a:pt x="2033" y="67557"/>
                    <a:pt x="1651" y="69665"/>
                    <a:pt x="21" y="73100"/>
                  </a:cubicBezTo>
                  <a:lnTo>
                    <a:pt x="21" y="73100"/>
                  </a:lnTo>
                  <a:cubicBezTo>
                    <a:pt x="2342" y="71901"/>
                    <a:pt x="5163" y="71108"/>
                    <a:pt x="9152" y="68823"/>
                  </a:cubicBezTo>
                  <a:cubicBezTo>
                    <a:pt x="17585" y="63322"/>
                    <a:pt x="21655" y="63865"/>
                    <a:pt x="29846" y="59072"/>
                  </a:cubicBezTo>
                  <a:cubicBezTo>
                    <a:pt x="35461" y="58144"/>
                    <a:pt x="42593" y="55372"/>
                    <a:pt x="52376" y="48121"/>
                  </a:cubicBezTo>
                  <a:cubicBezTo>
                    <a:pt x="55456" y="46985"/>
                    <a:pt x="58542" y="43851"/>
                    <a:pt x="60899" y="42646"/>
                  </a:cubicBezTo>
                  <a:cubicBezTo>
                    <a:pt x="61255" y="41903"/>
                    <a:pt x="65996" y="39590"/>
                    <a:pt x="66396" y="38998"/>
                  </a:cubicBezTo>
                  <a:lnTo>
                    <a:pt x="66396" y="38998"/>
                  </a:lnTo>
                  <a:cubicBezTo>
                    <a:pt x="66865" y="38384"/>
                    <a:pt x="68256" y="37170"/>
                    <a:pt x="69423" y="35351"/>
                  </a:cubicBezTo>
                  <a:cubicBezTo>
                    <a:pt x="69732" y="34604"/>
                    <a:pt x="70448" y="32070"/>
                    <a:pt x="71250" y="31074"/>
                  </a:cubicBezTo>
                  <a:cubicBezTo>
                    <a:pt x="71451" y="29138"/>
                    <a:pt x="71753" y="28228"/>
                    <a:pt x="72478" y="26827"/>
                  </a:cubicBezTo>
                  <a:cubicBezTo>
                    <a:pt x="72769" y="25476"/>
                    <a:pt x="72868" y="23929"/>
                    <a:pt x="73078" y="22551"/>
                  </a:cubicBezTo>
                  <a:cubicBezTo>
                    <a:pt x="72907" y="21187"/>
                    <a:pt x="72768" y="19658"/>
                    <a:pt x="72478" y="18296"/>
                  </a:cubicBezTo>
                  <a:cubicBezTo>
                    <a:pt x="72673" y="17638"/>
                    <a:pt x="71882" y="15984"/>
                    <a:pt x="71250" y="14027"/>
                  </a:cubicBezTo>
                  <a:cubicBezTo>
                    <a:pt x="70443" y="13225"/>
                    <a:pt x="69977" y="11675"/>
                    <a:pt x="69423" y="10372"/>
                  </a:cubicBezTo>
                  <a:cubicBezTo>
                    <a:pt x="68844" y="9260"/>
                    <a:pt x="67299" y="7811"/>
                    <a:pt x="66396" y="6725"/>
                  </a:cubicBezTo>
                  <a:lnTo>
                    <a:pt x="66396" y="6725"/>
                  </a:lnTo>
                  <a:close/>
                </a:path>
                <a:path w="73100" h="73100" fill="none" stroke="0" extrusionOk="0">
                  <a:moveTo>
                    <a:pt x="66396" y="6725"/>
                  </a:moveTo>
                  <a:lnTo>
                    <a:pt x="66396" y="6725"/>
                  </a:lnTo>
                  <a:cubicBezTo>
                    <a:pt x="65302" y="5455"/>
                    <a:pt x="63996" y="4360"/>
                    <a:pt x="62727" y="3676"/>
                  </a:cubicBezTo>
                  <a:cubicBezTo>
                    <a:pt x="61254" y="2772"/>
                    <a:pt x="60773" y="2702"/>
                    <a:pt x="59072" y="1849"/>
                  </a:cubicBezTo>
                  <a:cubicBezTo>
                    <a:pt x="57327" y="1401"/>
                    <a:pt x="56431" y="740"/>
                    <a:pt x="54825" y="621"/>
                  </a:cubicBezTo>
                  <a:cubicBezTo>
                    <a:pt x="54179" y="618"/>
                    <a:pt x="51674" y="-11"/>
                    <a:pt x="50548" y="21"/>
                  </a:cubicBezTo>
                  <a:cubicBezTo>
                    <a:pt x="49844" y="139"/>
                    <a:pt x="47108" y="561"/>
                    <a:pt x="46301" y="621"/>
                  </a:cubicBezTo>
                  <a:cubicBezTo>
                    <a:pt x="44932" y="962"/>
                    <a:pt x="42880" y="1341"/>
                    <a:pt x="42025" y="1849"/>
                  </a:cubicBezTo>
                  <a:cubicBezTo>
                    <a:pt x="40081" y="2476"/>
                    <a:pt x="38818" y="3616"/>
                    <a:pt x="37778" y="3676"/>
                  </a:cubicBezTo>
                  <a:cubicBezTo>
                    <a:pt x="36990" y="4281"/>
                    <a:pt x="34420" y="6326"/>
                    <a:pt x="34123" y="6725"/>
                  </a:cubicBezTo>
                  <a:lnTo>
                    <a:pt x="34123" y="6725"/>
                  </a:lnTo>
                  <a:cubicBezTo>
                    <a:pt x="33959" y="7779"/>
                    <a:pt x="32104" y="9487"/>
                    <a:pt x="30475" y="12200"/>
                  </a:cubicBezTo>
                  <a:cubicBezTo>
                    <a:pt x="27897" y="14654"/>
                    <a:pt x="27299" y="18380"/>
                    <a:pt x="24978" y="20723"/>
                  </a:cubicBezTo>
                  <a:cubicBezTo>
                    <a:pt x="23400" y="26867"/>
                    <a:pt x="15974" y="36852"/>
                    <a:pt x="14027" y="43253"/>
                  </a:cubicBezTo>
                  <a:cubicBezTo>
                    <a:pt x="11318" y="51773"/>
                    <a:pt x="6304" y="58892"/>
                    <a:pt x="4276" y="63947"/>
                  </a:cubicBezTo>
                  <a:cubicBezTo>
                    <a:pt x="1412" y="68051"/>
                    <a:pt x="1618" y="69853"/>
                    <a:pt x="21" y="73100"/>
                  </a:cubicBezTo>
                  <a:lnTo>
                    <a:pt x="21" y="73100"/>
                  </a:lnTo>
                  <a:cubicBezTo>
                    <a:pt x="4487" y="71640"/>
                    <a:pt x="4780" y="70510"/>
                    <a:pt x="9152" y="68823"/>
                  </a:cubicBezTo>
                  <a:cubicBezTo>
                    <a:pt x="14593" y="65986"/>
                    <a:pt x="20120" y="63561"/>
                    <a:pt x="29846" y="59072"/>
                  </a:cubicBezTo>
                  <a:cubicBezTo>
                    <a:pt x="33751" y="58984"/>
                    <a:pt x="44133" y="53833"/>
                    <a:pt x="52376" y="48121"/>
                  </a:cubicBezTo>
                  <a:cubicBezTo>
                    <a:pt x="54440" y="46453"/>
                    <a:pt x="57267" y="45600"/>
                    <a:pt x="60899" y="42646"/>
                  </a:cubicBezTo>
                  <a:cubicBezTo>
                    <a:pt x="61376" y="41961"/>
                    <a:pt x="64308" y="40728"/>
                    <a:pt x="66396" y="38998"/>
                  </a:cubicBezTo>
                  <a:lnTo>
                    <a:pt x="66396" y="38998"/>
                  </a:lnTo>
                  <a:cubicBezTo>
                    <a:pt x="67402" y="38270"/>
                    <a:pt x="68426" y="37012"/>
                    <a:pt x="69423" y="35351"/>
                  </a:cubicBezTo>
                  <a:cubicBezTo>
                    <a:pt x="70565" y="33733"/>
                    <a:pt x="70829" y="32630"/>
                    <a:pt x="71250" y="31074"/>
                  </a:cubicBezTo>
                  <a:cubicBezTo>
                    <a:pt x="71863" y="29772"/>
                    <a:pt x="72436" y="27443"/>
                    <a:pt x="72478" y="26827"/>
                  </a:cubicBezTo>
                  <a:cubicBezTo>
                    <a:pt x="72630" y="25455"/>
                    <a:pt x="73061" y="24181"/>
                    <a:pt x="73078" y="22551"/>
                  </a:cubicBezTo>
                  <a:cubicBezTo>
                    <a:pt x="72888" y="20949"/>
                    <a:pt x="72572" y="19726"/>
                    <a:pt x="72478" y="18296"/>
                  </a:cubicBezTo>
                  <a:cubicBezTo>
                    <a:pt x="72387" y="17783"/>
                    <a:pt x="71834" y="15569"/>
                    <a:pt x="71250" y="14027"/>
                  </a:cubicBezTo>
                  <a:cubicBezTo>
                    <a:pt x="70857" y="12729"/>
                    <a:pt x="69885" y="10694"/>
                    <a:pt x="69423" y="10372"/>
                  </a:cubicBezTo>
                  <a:cubicBezTo>
                    <a:pt x="69125" y="9496"/>
                    <a:pt x="66797" y="7836"/>
                    <a:pt x="66396" y="6725"/>
                  </a:cubicBezTo>
                  <a:lnTo>
                    <a:pt x="66396" y="6725"/>
                  </a:lnTo>
                  <a:close/>
                </a:path>
              </a:pathLst>
            </a:custGeom>
            <a:solidFill>
              <a:schemeClr val="accent5"/>
            </a:solidFill>
            <a:ln w="28575" cap="rnd" cmpd="sng">
              <a:solidFill>
                <a:schemeClr val="accent5"/>
              </a:solidFill>
              <a:prstDash val="solid"/>
              <a:round/>
              <a:headEnd type="none" w="sm" len="sm"/>
              <a:tailEnd type="none" w="sm" len="sm"/>
              <a:extLst>
                <a:ext uri="{C807C97D-BFC1-408E-A445-0C87EB9F89A2}">
                  <ask:lineSketchStyleProps xmlns="" xmlns:ask="http://schemas.microsoft.com/office/drawing/2018/sketchyshapes" sd="2303269210">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p42">
              <a:extLst>
                <a:ext uri="{FF2B5EF4-FFF2-40B4-BE49-F238E27FC236}">
                  <a16:creationId xmlns:a16="http://schemas.microsoft.com/office/drawing/2014/main" id="{63B08D62-A742-483F-9057-FD821DE7DC61}"/>
                </a:ext>
              </a:extLst>
            </p:cNvPr>
            <p:cNvSpPr/>
            <p:nvPr/>
          </p:nvSpPr>
          <p:spPr>
            <a:xfrm>
              <a:off x="652350" y="4711500"/>
              <a:ext cx="46925" cy="46925"/>
            </a:xfrm>
            <a:custGeom>
              <a:avLst/>
              <a:gdLst>
                <a:gd name="connsiteX0" fmla="*/ 41425 w 46925"/>
                <a:gd name="connsiteY0" fmla="*/ 6100 h 46925"/>
                <a:gd name="connsiteX1" fmla="*/ 41425 w 46925"/>
                <a:gd name="connsiteY1" fmla="*/ 6100 h 46925"/>
                <a:gd name="connsiteX2" fmla="*/ 38375 w 46925"/>
                <a:gd name="connsiteY2" fmla="*/ 3674 h 46925"/>
                <a:gd name="connsiteX3" fmla="*/ 35325 w 46925"/>
                <a:gd name="connsiteY3" fmla="*/ 1848 h 46925"/>
                <a:gd name="connsiteX4" fmla="*/ 31674 w 46925"/>
                <a:gd name="connsiteY4" fmla="*/ 624 h 46925"/>
                <a:gd name="connsiteX5" fmla="*/ 28023 w 46925"/>
                <a:gd name="connsiteY5" fmla="*/ 23 h 46925"/>
                <a:gd name="connsiteX6" fmla="*/ 24372 w 46925"/>
                <a:gd name="connsiteY6" fmla="*/ 624 h 46925"/>
                <a:gd name="connsiteX7" fmla="*/ 20726 w 46925"/>
                <a:gd name="connsiteY7" fmla="*/ 1848 h 46925"/>
                <a:gd name="connsiteX8" fmla="*/ 17676 w 46925"/>
                <a:gd name="connsiteY8" fmla="*/ 3674 h 46925"/>
                <a:gd name="connsiteX9" fmla="*/ 14626 w 46925"/>
                <a:gd name="connsiteY9" fmla="*/ 6100 h 46925"/>
                <a:gd name="connsiteX10" fmla="*/ 14626 w 46925"/>
                <a:gd name="connsiteY10" fmla="*/ 6100 h 46925"/>
                <a:gd name="connsiteX11" fmla="*/ 11599 w 46925"/>
                <a:gd name="connsiteY11" fmla="*/ 9774 h 46925"/>
                <a:gd name="connsiteX12" fmla="*/ 9150 w 46925"/>
                <a:gd name="connsiteY12" fmla="*/ 15250 h 46925"/>
                <a:gd name="connsiteX13" fmla="*/ 6724 w 46925"/>
                <a:gd name="connsiteY13" fmla="*/ 21951 h 46925"/>
                <a:gd name="connsiteX14" fmla="*/ 4274 w 46925"/>
                <a:gd name="connsiteY14" fmla="*/ 29248 h 46925"/>
                <a:gd name="connsiteX15" fmla="*/ 1248 w 46925"/>
                <a:gd name="connsiteY15" fmla="*/ 42026 h 46925"/>
                <a:gd name="connsiteX16" fmla="*/ 23 w 46925"/>
                <a:gd name="connsiteY16" fmla="*/ 46901 h 46925"/>
                <a:gd name="connsiteX17" fmla="*/ 23 w 46925"/>
                <a:gd name="connsiteY17" fmla="*/ 46901 h 46925"/>
                <a:gd name="connsiteX18" fmla="*/ 5499 w 46925"/>
                <a:gd name="connsiteY18" fmla="*/ 46300 h 46925"/>
                <a:gd name="connsiteX19" fmla="*/ 18277 w 46925"/>
                <a:gd name="connsiteY19" fmla="*/ 42650 h 46925"/>
                <a:gd name="connsiteX20" fmla="*/ 24973 w 46925"/>
                <a:gd name="connsiteY20" fmla="*/ 40824 h 46925"/>
                <a:gd name="connsiteX21" fmla="*/ 31674 w 46925"/>
                <a:gd name="connsiteY21" fmla="*/ 38375 h 46925"/>
                <a:gd name="connsiteX22" fmla="*/ 37774 w 46925"/>
                <a:gd name="connsiteY22" fmla="*/ 35325 h 46925"/>
                <a:gd name="connsiteX23" fmla="*/ 41425 w 46925"/>
                <a:gd name="connsiteY23" fmla="*/ 32899 h 46925"/>
                <a:gd name="connsiteX24" fmla="*/ 41425 w 46925"/>
                <a:gd name="connsiteY24" fmla="*/ 32899 h 46925"/>
                <a:gd name="connsiteX25" fmla="*/ 43851 w 46925"/>
                <a:gd name="connsiteY25" fmla="*/ 29848 h 46925"/>
                <a:gd name="connsiteX26" fmla="*/ 45676 w 46925"/>
                <a:gd name="connsiteY26" fmla="*/ 26198 h 46925"/>
                <a:gd name="connsiteX27" fmla="*/ 46901 w 46925"/>
                <a:gd name="connsiteY27" fmla="*/ 23148 h 46925"/>
                <a:gd name="connsiteX28" fmla="*/ 46901 w 46925"/>
                <a:gd name="connsiteY28" fmla="*/ 19502 h 46925"/>
                <a:gd name="connsiteX29" fmla="*/ 46901 w 46925"/>
                <a:gd name="connsiteY29" fmla="*/ 15851 h 46925"/>
                <a:gd name="connsiteX30" fmla="*/ 45676 w 46925"/>
                <a:gd name="connsiteY30" fmla="*/ 12200 h 46925"/>
                <a:gd name="connsiteX31" fmla="*/ 43851 w 46925"/>
                <a:gd name="connsiteY31" fmla="*/ 9150 h 46925"/>
                <a:gd name="connsiteX32" fmla="*/ 41425 w 46925"/>
                <a:gd name="connsiteY32" fmla="*/ 6100 h 46925"/>
                <a:gd name="connsiteX33" fmla="*/ 41425 w 46925"/>
                <a:gd name="connsiteY33" fmla="*/ 6100 h 4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25" h="46925" fill="none" extrusionOk="0">
                  <a:moveTo>
                    <a:pt x="41425" y="6100"/>
                  </a:moveTo>
                  <a:lnTo>
                    <a:pt x="41425" y="6100"/>
                  </a:lnTo>
                  <a:cubicBezTo>
                    <a:pt x="40551" y="5299"/>
                    <a:pt x="39186" y="4572"/>
                    <a:pt x="38375" y="3674"/>
                  </a:cubicBezTo>
                  <a:cubicBezTo>
                    <a:pt x="36721" y="3006"/>
                    <a:pt x="36766" y="2781"/>
                    <a:pt x="35325" y="1848"/>
                  </a:cubicBezTo>
                  <a:cubicBezTo>
                    <a:pt x="34767" y="1599"/>
                    <a:pt x="33360" y="1139"/>
                    <a:pt x="31674" y="624"/>
                  </a:cubicBezTo>
                  <a:cubicBezTo>
                    <a:pt x="30757" y="479"/>
                    <a:pt x="28587" y="325"/>
                    <a:pt x="28023" y="23"/>
                  </a:cubicBezTo>
                  <a:cubicBezTo>
                    <a:pt x="27512" y="269"/>
                    <a:pt x="26234" y="582"/>
                    <a:pt x="24372" y="624"/>
                  </a:cubicBezTo>
                  <a:cubicBezTo>
                    <a:pt x="23925" y="902"/>
                    <a:pt x="21705" y="1758"/>
                    <a:pt x="20726" y="1848"/>
                  </a:cubicBezTo>
                  <a:cubicBezTo>
                    <a:pt x="19238" y="2627"/>
                    <a:pt x="18919" y="2852"/>
                    <a:pt x="17676" y="3674"/>
                  </a:cubicBezTo>
                  <a:cubicBezTo>
                    <a:pt x="16618" y="4613"/>
                    <a:pt x="15514" y="5672"/>
                    <a:pt x="14626" y="6100"/>
                  </a:cubicBezTo>
                  <a:lnTo>
                    <a:pt x="14626" y="6100"/>
                  </a:lnTo>
                  <a:cubicBezTo>
                    <a:pt x="14149" y="6792"/>
                    <a:pt x="12090" y="9045"/>
                    <a:pt x="11599" y="9774"/>
                  </a:cubicBezTo>
                  <a:cubicBezTo>
                    <a:pt x="10574" y="11873"/>
                    <a:pt x="9797" y="12721"/>
                    <a:pt x="9150" y="15250"/>
                  </a:cubicBezTo>
                  <a:cubicBezTo>
                    <a:pt x="8497" y="17699"/>
                    <a:pt x="6543" y="21032"/>
                    <a:pt x="6724" y="21951"/>
                  </a:cubicBezTo>
                  <a:cubicBezTo>
                    <a:pt x="5472" y="23537"/>
                    <a:pt x="4677" y="27877"/>
                    <a:pt x="4274" y="29248"/>
                  </a:cubicBezTo>
                  <a:cubicBezTo>
                    <a:pt x="2764" y="34938"/>
                    <a:pt x="989" y="38634"/>
                    <a:pt x="1248" y="42026"/>
                  </a:cubicBezTo>
                  <a:cubicBezTo>
                    <a:pt x="1057" y="43678"/>
                    <a:pt x="853" y="45008"/>
                    <a:pt x="23" y="46901"/>
                  </a:cubicBezTo>
                  <a:lnTo>
                    <a:pt x="23" y="46901"/>
                  </a:lnTo>
                  <a:cubicBezTo>
                    <a:pt x="1919" y="46387"/>
                    <a:pt x="2968" y="46995"/>
                    <a:pt x="5499" y="46300"/>
                  </a:cubicBezTo>
                  <a:cubicBezTo>
                    <a:pt x="7470" y="46244"/>
                    <a:pt x="12269" y="45474"/>
                    <a:pt x="18277" y="42650"/>
                  </a:cubicBezTo>
                  <a:cubicBezTo>
                    <a:pt x="19658" y="42191"/>
                    <a:pt x="21836" y="41886"/>
                    <a:pt x="24973" y="40824"/>
                  </a:cubicBezTo>
                  <a:cubicBezTo>
                    <a:pt x="27182" y="40382"/>
                    <a:pt x="29180" y="39370"/>
                    <a:pt x="31674" y="38375"/>
                  </a:cubicBezTo>
                  <a:cubicBezTo>
                    <a:pt x="34451" y="36564"/>
                    <a:pt x="36591" y="36419"/>
                    <a:pt x="37774" y="35325"/>
                  </a:cubicBezTo>
                  <a:cubicBezTo>
                    <a:pt x="38472" y="34480"/>
                    <a:pt x="40835" y="32968"/>
                    <a:pt x="41425" y="32899"/>
                  </a:cubicBezTo>
                  <a:lnTo>
                    <a:pt x="41425" y="32899"/>
                  </a:lnTo>
                  <a:cubicBezTo>
                    <a:pt x="42593" y="31663"/>
                    <a:pt x="42999" y="30640"/>
                    <a:pt x="43851" y="29848"/>
                  </a:cubicBezTo>
                  <a:cubicBezTo>
                    <a:pt x="44134" y="28565"/>
                    <a:pt x="45331" y="26832"/>
                    <a:pt x="45676" y="26198"/>
                  </a:cubicBezTo>
                  <a:cubicBezTo>
                    <a:pt x="46328" y="24926"/>
                    <a:pt x="46480" y="23497"/>
                    <a:pt x="46901" y="23148"/>
                  </a:cubicBezTo>
                  <a:cubicBezTo>
                    <a:pt x="46612" y="21539"/>
                    <a:pt x="47164" y="20543"/>
                    <a:pt x="46901" y="19502"/>
                  </a:cubicBezTo>
                  <a:cubicBezTo>
                    <a:pt x="46979" y="19095"/>
                    <a:pt x="47021" y="16848"/>
                    <a:pt x="46901" y="15851"/>
                  </a:cubicBezTo>
                  <a:cubicBezTo>
                    <a:pt x="46852" y="14829"/>
                    <a:pt x="45963" y="13544"/>
                    <a:pt x="45676" y="12200"/>
                  </a:cubicBezTo>
                  <a:cubicBezTo>
                    <a:pt x="45441" y="11445"/>
                    <a:pt x="44400" y="9739"/>
                    <a:pt x="43851" y="9150"/>
                  </a:cubicBezTo>
                  <a:cubicBezTo>
                    <a:pt x="43604" y="8834"/>
                    <a:pt x="42179" y="7290"/>
                    <a:pt x="41425" y="6100"/>
                  </a:cubicBezTo>
                  <a:lnTo>
                    <a:pt x="41425" y="6100"/>
                  </a:lnTo>
                  <a:close/>
                </a:path>
              </a:pathLst>
            </a:custGeom>
            <a:noFill/>
            <a:ln w="28575" cap="rnd" cmpd="sng">
              <a:solidFill>
                <a:schemeClr val="accent5"/>
              </a:solidFill>
              <a:prstDash val="solid"/>
              <a:round/>
              <a:headEnd type="none" w="sm" len="sm"/>
              <a:tailEnd type="none" w="sm" len="sm"/>
              <a:extLst>
                <a:ext uri="{C807C97D-BFC1-408E-A445-0C87EB9F89A2}">
                  <ask:lineSketchStyleProps xmlns="" xmlns:ask="http://schemas.microsoft.com/office/drawing/2018/sketchyshapes" sd="2815508022">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3;p42">
              <a:extLst>
                <a:ext uri="{FF2B5EF4-FFF2-40B4-BE49-F238E27FC236}">
                  <a16:creationId xmlns:a16="http://schemas.microsoft.com/office/drawing/2014/main" id="{AFC3ADAF-D82A-4BDB-BF28-2F949017495D}"/>
                </a:ext>
              </a:extLst>
            </p:cNvPr>
            <p:cNvSpPr/>
            <p:nvPr/>
          </p:nvSpPr>
          <p:spPr>
            <a:xfrm>
              <a:off x="579300" y="4638450"/>
              <a:ext cx="46900" cy="46900"/>
            </a:xfrm>
            <a:custGeom>
              <a:avLst/>
              <a:gdLst>
                <a:gd name="connsiteX0" fmla="*/ 40798 w 46900"/>
                <a:gd name="connsiteY0" fmla="*/ 5473 h 46900"/>
                <a:gd name="connsiteX1" fmla="*/ 40798 w 46900"/>
                <a:gd name="connsiteY1" fmla="*/ 5473 h 46900"/>
                <a:gd name="connsiteX2" fmla="*/ 37749 w 46900"/>
                <a:gd name="connsiteY2" fmla="*/ 3048 h 46900"/>
                <a:gd name="connsiteX3" fmla="*/ 34701 w 46900"/>
                <a:gd name="connsiteY3" fmla="*/ 1224 h 46900"/>
                <a:gd name="connsiteX4" fmla="*/ 31047 w 46900"/>
                <a:gd name="connsiteY4" fmla="*/ 0 h 46900"/>
                <a:gd name="connsiteX5" fmla="*/ 27398 w 46900"/>
                <a:gd name="connsiteY5" fmla="*/ 0 h 46900"/>
                <a:gd name="connsiteX6" fmla="*/ 23750 w 46900"/>
                <a:gd name="connsiteY6" fmla="*/ 0 h 46900"/>
                <a:gd name="connsiteX7" fmla="*/ 20701 w 46900"/>
                <a:gd name="connsiteY7" fmla="*/ 1224 h 46900"/>
                <a:gd name="connsiteX8" fmla="*/ 17048 w 46900"/>
                <a:gd name="connsiteY8" fmla="*/ 3048 h 46900"/>
                <a:gd name="connsiteX9" fmla="*/ 13999 w 46900"/>
                <a:gd name="connsiteY9" fmla="*/ 5473 h 46900"/>
                <a:gd name="connsiteX10" fmla="*/ 13999 w 46900"/>
                <a:gd name="connsiteY10" fmla="*/ 5473 h 46900"/>
                <a:gd name="connsiteX11" fmla="*/ 11574 w 46900"/>
                <a:gd name="connsiteY11" fmla="*/ 9150 h 46900"/>
                <a:gd name="connsiteX12" fmla="*/ 8526 w 46900"/>
                <a:gd name="connsiteY12" fmla="*/ 15223 h 46900"/>
                <a:gd name="connsiteX13" fmla="*/ 6101 w 46900"/>
                <a:gd name="connsiteY13" fmla="*/ 21925 h 46900"/>
                <a:gd name="connsiteX14" fmla="*/ 4277 w 46900"/>
                <a:gd name="connsiteY14" fmla="*/ 28623 h 46900"/>
                <a:gd name="connsiteX15" fmla="*/ 623 w 46900"/>
                <a:gd name="connsiteY15" fmla="*/ 41398 h 46900"/>
                <a:gd name="connsiteX16" fmla="*/ 0 w 46900"/>
                <a:gd name="connsiteY16" fmla="*/ 46900 h 46900"/>
                <a:gd name="connsiteX17" fmla="*/ 0 w 46900"/>
                <a:gd name="connsiteY17" fmla="*/ 46900 h 46900"/>
                <a:gd name="connsiteX18" fmla="*/ 4872 w 46900"/>
                <a:gd name="connsiteY18" fmla="*/ 45675 h 46900"/>
                <a:gd name="connsiteX19" fmla="*/ 17676 w 46900"/>
                <a:gd name="connsiteY19" fmla="*/ 42622 h 46900"/>
                <a:gd name="connsiteX20" fmla="*/ 24974 w 46900"/>
                <a:gd name="connsiteY20" fmla="*/ 40197 h 46900"/>
                <a:gd name="connsiteX21" fmla="*/ 31676 w 46900"/>
                <a:gd name="connsiteY21" fmla="*/ 37749 h 46900"/>
                <a:gd name="connsiteX22" fmla="*/ 37149 w 46900"/>
                <a:gd name="connsiteY22" fmla="*/ 35325 h 46900"/>
                <a:gd name="connsiteX23" fmla="*/ 40798 w 46900"/>
                <a:gd name="connsiteY23" fmla="*/ 32276 h 46900"/>
                <a:gd name="connsiteX24" fmla="*/ 40798 w 46900"/>
                <a:gd name="connsiteY24" fmla="*/ 32276 h 46900"/>
                <a:gd name="connsiteX25" fmla="*/ 43223 w 46900"/>
                <a:gd name="connsiteY25" fmla="*/ 29223 h 46900"/>
                <a:gd name="connsiteX26" fmla="*/ 45052 w 46900"/>
                <a:gd name="connsiteY26" fmla="*/ 26198 h 46900"/>
                <a:gd name="connsiteX27" fmla="*/ 46276 w 46900"/>
                <a:gd name="connsiteY27" fmla="*/ 22526 h 46900"/>
                <a:gd name="connsiteX28" fmla="*/ 46900 w 46900"/>
                <a:gd name="connsiteY28" fmla="*/ 18877 h 46900"/>
                <a:gd name="connsiteX29" fmla="*/ 46276 w 46900"/>
                <a:gd name="connsiteY29" fmla="*/ 15223 h 46900"/>
                <a:gd name="connsiteX30" fmla="*/ 45052 w 46900"/>
                <a:gd name="connsiteY30" fmla="*/ 11574 h 46900"/>
                <a:gd name="connsiteX31" fmla="*/ 43223 w 46900"/>
                <a:gd name="connsiteY31" fmla="*/ 8526 h 46900"/>
                <a:gd name="connsiteX32" fmla="*/ 40798 w 46900"/>
                <a:gd name="connsiteY32" fmla="*/ 5473 h 46900"/>
                <a:gd name="connsiteX33" fmla="*/ 40798 w 46900"/>
                <a:gd name="connsiteY33" fmla="*/ 5473 h 4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00" h="46900" fill="none" extrusionOk="0">
                  <a:moveTo>
                    <a:pt x="40798" y="5473"/>
                  </a:moveTo>
                  <a:lnTo>
                    <a:pt x="40798" y="5473"/>
                  </a:lnTo>
                  <a:cubicBezTo>
                    <a:pt x="39658" y="4525"/>
                    <a:pt x="39307" y="4144"/>
                    <a:pt x="37749" y="3048"/>
                  </a:cubicBezTo>
                  <a:cubicBezTo>
                    <a:pt x="36532" y="2523"/>
                    <a:pt x="35517" y="1756"/>
                    <a:pt x="34701" y="1224"/>
                  </a:cubicBezTo>
                  <a:cubicBezTo>
                    <a:pt x="34151" y="1395"/>
                    <a:pt x="32346" y="209"/>
                    <a:pt x="31047" y="0"/>
                  </a:cubicBezTo>
                  <a:cubicBezTo>
                    <a:pt x="30370" y="-194"/>
                    <a:pt x="28994" y="314"/>
                    <a:pt x="27398" y="0"/>
                  </a:cubicBezTo>
                  <a:cubicBezTo>
                    <a:pt x="26086" y="-18"/>
                    <a:pt x="24811" y="232"/>
                    <a:pt x="23750" y="0"/>
                  </a:cubicBezTo>
                  <a:cubicBezTo>
                    <a:pt x="22709" y="654"/>
                    <a:pt x="21709" y="953"/>
                    <a:pt x="20701" y="1224"/>
                  </a:cubicBezTo>
                  <a:cubicBezTo>
                    <a:pt x="19339" y="2003"/>
                    <a:pt x="18361" y="2172"/>
                    <a:pt x="17048" y="3048"/>
                  </a:cubicBezTo>
                  <a:cubicBezTo>
                    <a:pt x="16400" y="3761"/>
                    <a:pt x="14131" y="4969"/>
                    <a:pt x="13999" y="5473"/>
                  </a:cubicBezTo>
                  <a:lnTo>
                    <a:pt x="13999" y="5473"/>
                  </a:lnTo>
                  <a:cubicBezTo>
                    <a:pt x="13538" y="6888"/>
                    <a:pt x="12461" y="8352"/>
                    <a:pt x="11574" y="9150"/>
                  </a:cubicBezTo>
                  <a:cubicBezTo>
                    <a:pt x="10086" y="11054"/>
                    <a:pt x="8583" y="14281"/>
                    <a:pt x="8526" y="15223"/>
                  </a:cubicBezTo>
                  <a:cubicBezTo>
                    <a:pt x="8405" y="17256"/>
                    <a:pt x="7647" y="19217"/>
                    <a:pt x="6101" y="21925"/>
                  </a:cubicBezTo>
                  <a:cubicBezTo>
                    <a:pt x="5681" y="23136"/>
                    <a:pt x="4650" y="25600"/>
                    <a:pt x="4277" y="28623"/>
                  </a:cubicBezTo>
                  <a:cubicBezTo>
                    <a:pt x="3290" y="34548"/>
                    <a:pt x="1621" y="37917"/>
                    <a:pt x="623" y="41398"/>
                  </a:cubicBezTo>
                  <a:cubicBezTo>
                    <a:pt x="207" y="43389"/>
                    <a:pt x="488" y="45205"/>
                    <a:pt x="0" y="46900"/>
                  </a:cubicBezTo>
                  <a:lnTo>
                    <a:pt x="0" y="46900"/>
                  </a:lnTo>
                  <a:cubicBezTo>
                    <a:pt x="2195" y="45967"/>
                    <a:pt x="3133" y="45783"/>
                    <a:pt x="4872" y="45675"/>
                  </a:cubicBezTo>
                  <a:cubicBezTo>
                    <a:pt x="7952" y="44705"/>
                    <a:pt x="15135" y="42224"/>
                    <a:pt x="17676" y="42622"/>
                  </a:cubicBezTo>
                  <a:cubicBezTo>
                    <a:pt x="19760" y="42023"/>
                    <a:pt x="21889" y="40972"/>
                    <a:pt x="24974" y="40197"/>
                  </a:cubicBezTo>
                  <a:cubicBezTo>
                    <a:pt x="28473" y="39551"/>
                    <a:pt x="30645" y="37769"/>
                    <a:pt x="31676" y="37749"/>
                  </a:cubicBezTo>
                  <a:cubicBezTo>
                    <a:pt x="33582" y="36678"/>
                    <a:pt x="35225" y="35859"/>
                    <a:pt x="37149" y="35325"/>
                  </a:cubicBezTo>
                  <a:cubicBezTo>
                    <a:pt x="38813" y="34439"/>
                    <a:pt x="39185" y="33566"/>
                    <a:pt x="40798" y="32276"/>
                  </a:cubicBezTo>
                  <a:lnTo>
                    <a:pt x="40798" y="32276"/>
                  </a:lnTo>
                  <a:cubicBezTo>
                    <a:pt x="41368" y="32030"/>
                    <a:pt x="42972" y="29736"/>
                    <a:pt x="43223" y="29223"/>
                  </a:cubicBezTo>
                  <a:cubicBezTo>
                    <a:pt x="43573" y="28491"/>
                    <a:pt x="44840" y="26929"/>
                    <a:pt x="45052" y="26198"/>
                  </a:cubicBezTo>
                  <a:cubicBezTo>
                    <a:pt x="45545" y="24371"/>
                    <a:pt x="45874" y="22816"/>
                    <a:pt x="46276" y="22526"/>
                  </a:cubicBezTo>
                  <a:cubicBezTo>
                    <a:pt x="46530" y="21251"/>
                    <a:pt x="46669" y="20041"/>
                    <a:pt x="46900" y="18877"/>
                  </a:cubicBezTo>
                  <a:cubicBezTo>
                    <a:pt x="46644" y="17574"/>
                    <a:pt x="46336" y="16431"/>
                    <a:pt x="46276" y="15223"/>
                  </a:cubicBezTo>
                  <a:cubicBezTo>
                    <a:pt x="46221" y="14688"/>
                    <a:pt x="45290" y="12611"/>
                    <a:pt x="45052" y="11574"/>
                  </a:cubicBezTo>
                  <a:cubicBezTo>
                    <a:pt x="44635" y="10305"/>
                    <a:pt x="43558" y="8778"/>
                    <a:pt x="43223" y="8526"/>
                  </a:cubicBezTo>
                  <a:cubicBezTo>
                    <a:pt x="42074" y="6959"/>
                    <a:pt x="41201" y="5917"/>
                    <a:pt x="40798" y="5473"/>
                  </a:cubicBezTo>
                  <a:lnTo>
                    <a:pt x="40798" y="5473"/>
                  </a:lnTo>
                  <a:close/>
                </a:path>
              </a:pathLst>
            </a:custGeom>
            <a:noFill/>
            <a:ln w="28575" cap="rnd" cmpd="sng">
              <a:solidFill>
                <a:schemeClr val="accent5"/>
              </a:solidFill>
              <a:prstDash val="solid"/>
              <a:round/>
              <a:headEnd type="none" w="sm" len="sm"/>
              <a:tailEnd type="none" w="sm" len="sm"/>
              <a:extLst>
                <a:ext uri="{C807C97D-BFC1-408E-A445-0C87EB9F89A2}">
                  <ask:lineSketchStyleProps xmlns="" xmlns:ask="http://schemas.microsoft.com/office/drawing/2018/sketchyshapes" sd="2909490853">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69;p42">
            <a:extLst>
              <a:ext uri="{FF2B5EF4-FFF2-40B4-BE49-F238E27FC236}">
                <a16:creationId xmlns:a16="http://schemas.microsoft.com/office/drawing/2014/main" id="{CEFB612F-EA5A-412F-80E1-B4B407C47E2D}"/>
              </a:ext>
            </a:extLst>
          </p:cNvPr>
          <p:cNvGrpSpPr/>
          <p:nvPr/>
        </p:nvGrpSpPr>
        <p:grpSpPr>
          <a:xfrm>
            <a:off x="8417532" y="1279900"/>
            <a:ext cx="611752" cy="565642"/>
            <a:chOff x="5941025" y="3634400"/>
            <a:chExt cx="467650" cy="467650"/>
          </a:xfrm>
        </p:grpSpPr>
        <p:sp>
          <p:nvSpPr>
            <p:cNvPr id="11" name="Google Shape;570;p42">
              <a:extLst>
                <a:ext uri="{FF2B5EF4-FFF2-40B4-BE49-F238E27FC236}">
                  <a16:creationId xmlns:a16="http://schemas.microsoft.com/office/drawing/2014/main" id="{4FB087BE-B6BF-49AD-BD28-DD8B09590B5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1;p42">
              <a:extLst>
                <a:ext uri="{FF2B5EF4-FFF2-40B4-BE49-F238E27FC236}">
                  <a16:creationId xmlns:a16="http://schemas.microsoft.com/office/drawing/2014/main" id="{2A3245B3-626D-4030-9D99-81A8CA6F289C}"/>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2;p42">
              <a:extLst>
                <a:ext uri="{FF2B5EF4-FFF2-40B4-BE49-F238E27FC236}">
                  <a16:creationId xmlns:a16="http://schemas.microsoft.com/office/drawing/2014/main" id="{6BE23BB3-ECBF-4FBF-8698-F1F6B7C10C3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3;p42">
              <a:extLst>
                <a:ext uri="{FF2B5EF4-FFF2-40B4-BE49-F238E27FC236}">
                  <a16:creationId xmlns:a16="http://schemas.microsoft.com/office/drawing/2014/main" id="{CA907F26-D113-4AF2-84B2-66D5DC90B660}"/>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4;p42">
              <a:extLst>
                <a:ext uri="{FF2B5EF4-FFF2-40B4-BE49-F238E27FC236}">
                  <a16:creationId xmlns:a16="http://schemas.microsoft.com/office/drawing/2014/main" id="{5240A92D-0E08-429A-9C6C-A49291090F88}"/>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5;p42">
              <a:extLst>
                <a:ext uri="{FF2B5EF4-FFF2-40B4-BE49-F238E27FC236}">
                  <a16:creationId xmlns:a16="http://schemas.microsoft.com/office/drawing/2014/main" id="{72A0A902-922B-4618-BBAB-72783BEA5469}"/>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0841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C8E6-F416-4F30-A455-BECD30DFCF79}"/>
              </a:ext>
            </a:extLst>
          </p:cNvPr>
          <p:cNvSpPr>
            <a:spLocks noGrp="1"/>
          </p:cNvSpPr>
          <p:nvPr>
            <p:ph type="title"/>
          </p:nvPr>
        </p:nvSpPr>
        <p:spPr/>
        <p:txBody>
          <a:bodyPr/>
          <a:lstStyle/>
          <a:p>
            <a:r>
              <a:rPr lang="en-CA" dirty="0"/>
              <a:t>Future </a:t>
            </a:r>
            <a:br>
              <a:rPr lang="en-CA" dirty="0"/>
            </a:br>
            <a:r>
              <a:rPr lang="en-CA" dirty="0">
                <a:solidFill>
                  <a:schemeClr val="accent3"/>
                </a:solidFill>
              </a:rPr>
              <a:t>Directions</a:t>
            </a:r>
          </a:p>
        </p:txBody>
      </p:sp>
      <p:sp>
        <p:nvSpPr>
          <p:cNvPr id="3" name="Text Placeholder 2">
            <a:extLst>
              <a:ext uri="{FF2B5EF4-FFF2-40B4-BE49-F238E27FC236}">
                <a16:creationId xmlns:a16="http://schemas.microsoft.com/office/drawing/2014/main" id="{289F339D-6FA8-4CD6-9994-2D29F6B11482}"/>
              </a:ext>
            </a:extLst>
          </p:cNvPr>
          <p:cNvSpPr>
            <a:spLocks noGrp="1"/>
          </p:cNvSpPr>
          <p:nvPr>
            <p:ph type="body" idx="1"/>
          </p:nvPr>
        </p:nvSpPr>
        <p:spPr/>
        <p:txBody>
          <a:bodyPr/>
          <a:lstStyle/>
          <a:p>
            <a:r>
              <a:rPr lang="en-CA" dirty="0"/>
              <a:t>Need to stop treating composite endpoints with equal weights as value neutral </a:t>
            </a:r>
          </a:p>
          <a:p>
            <a:r>
              <a:rPr lang="en-CA" dirty="0"/>
              <a:t>Future studies should consider how patient values can inform their analysis</a:t>
            </a:r>
          </a:p>
          <a:p>
            <a:pPr lvl="1"/>
            <a:r>
              <a:rPr lang="en-CA" dirty="0"/>
              <a:t>Selection of outcomes</a:t>
            </a:r>
          </a:p>
          <a:p>
            <a:pPr lvl="1"/>
            <a:r>
              <a:rPr lang="en-CA" dirty="0"/>
              <a:t>Weight of outcomes</a:t>
            </a:r>
          </a:p>
          <a:p>
            <a:pPr lvl="1"/>
            <a:r>
              <a:rPr lang="en-CA" dirty="0"/>
              <a:t>Both?</a:t>
            </a:r>
          </a:p>
        </p:txBody>
      </p:sp>
      <p:sp>
        <p:nvSpPr>
          <p:cNvPr id="4" name="Slide Number Placeholder 3">
            <a:extLst>
              <a:ext uri="{FF2B5EF4-FFF2-40B4-BE49-F238E27FC236}">
                <a16:creationId xmlns:a16="http://schemas.microsoft.com/office/drawing/2014/main" id="{76ADD82C-243E-4248-BA58-6310C62E40A3}"/>
              </a:ext>
            </a:extLst>
          </p:cNvPr>
          <p:cNvSpPr>
            <a:spLocks noGrp="1"/>
          </p:cNvSpPr>
          <p:nvPr>
            <p:ph type="sldNum" idx="12"/>
          </p:nvPr>
        </p:nvSpPr>
        <p:spPr/>
        <p:txBody>
          <a:bodyPr/>
          <a:lstStyle/>
          <a:p>
            <a:fld id="{00000000-1234-1234-1234-123412341234}" type="slidenum">
              <a:rPr lang="en" smtClean="0"/>
              <a:pPr/>
              <a:t>18</a:t>
            </a:fld>
            <a:endParaRPr lang="en" dirty="0"/>
          </a:p>
        </p:txBody>
      </p:sp>
      <p:grpSp>
        <p:nvGrpSpPr>
          <p:cNvPr id="5" name="Google Shape;640;p42">
            <a:extLst>
              <a:ext uri="{FF2B5EF4-FFF2-40B4-BE49-F238E27FC236}">
                <a16:creationId xmlns:a16="http://schemas.microsoft.com/office/drawing/2014/main" id="{7AFEEE54-CED7-4BEB-818B-B8E839A00476}"/>
              </a:ext>
            </a:extLst>
          </p:cNvPr>
          <p:cNvGrpSpPr/>
          <p:nvPr/>
        </p:nvGrpSpPr>
        <p:grpSpPr>
          <a:xfrm>
            <a:off x="7780297" y="422500"/>
            <a:ext cx="961094" cy="751207"/>
            <a:chOff x="3927500" y="301425"/>
            <a:chExt cx="461550" cy="411625"/>
          </a:xfrm>
        </p:grpSpPr>
        <p:sp>
          <p:nvSpPr>
            <p:cNvPr id="6" name="Google Shape;641;p42">
              <a:extLst>
                <a:ext uri="{FF2B5EF4-FFF2-40B4-BE49-F238E27FC236}">
                  <a16:creationId xmlns:a16="http://schemas.microsoft.com/office/drawing/2014/main" id="{06BEB71D-D6D9-44C6-B8FE-CA8F51C23732}"/>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42;p42">
              <a:extLst>
                <a:ext uri="{FF2B5EF4-FFF2-40B4-BE49-F238E27FC236}">
                  <a16:creationId xmlns:a16="http://schemas.microsoft.com/office/drawing/2014/main" id="{DC874895-437D-40D5-9C0F-6B1A4FCB227D}"/>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43;p42">
              <a:extLst>
                <a:ext uri="{FF2B5EF4-FFF2-40B4-BE49-F238E27FC236}">
                  <a16:creationId xmlns:a16="http://schemas.microsoft.com/office/drawing/2014/main" id="{25A08BD0-3779-4D90-AD13-3A4057445F4D}"/>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4;p42">
              <a:extLst>
                <a:ext uri="{FF2B5EF4-FFF2-40B4-BE49-F238E27FC236}">
                  <a16:creationId xmlns:a16="http://schemas.microsoft.com/office/drawing/2014/main" id="{1E640634-0F39-4F50-A634-DE450BF983A3}"/>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5;p42">
              <a:extLst>
                <a:ext uri="{FF2B5EF4-FFF2-40B4-BE49-F238E27FC236}">
                  <a16:creationId xmlns:a16="http://schemas.microsoft.com/office/drawing/2014/main" id="{BB9D75FE-51D7-40FD-B767-1F8DB27D2212}"/>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6;p42">
              <a:extLst>
                <a:ext uri="{FF2B5EF4-FFF2-40B4-BE49-F238E27FC236}">
                  <a16:creationId xmlns:a16="http://schemas.microsoft.com/office/drawing/2014/main" id="{3CA79E05-2A2B-416E-B57C-A06C2D6B23D8}"/>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47;p42">
              <a:extLst>
                <a:ext uri="{FF2B5EF4-FFF2-40B4-BE49-F238E27FC236}">
                  <a16:creationId xmlns:a16="http://schemas.microsoft.com/office/drawing/2014/main" id="{E9253914-E60E-42D3-AA44-7B9400E68FB2}"/>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48;p42">
              <a:extLst>
                <a:ext uri="{FF2B5EF4-FFF2-40B4-BE49-F238E27FC236}">
                  <a16:creationId xmlns:a16="http://schemas.microsoft.com/office/drawing/2014/main" id="{1AC1DEB2-AFF3-4233-9E9C-F43BF2BC87E0}"/>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9;p42">
              <a:extLst>
                <a:ext uri="{FF2B5EF4-FFF2-40B4-BE49-F238E27FC236}">
                  <a16:creationId xmlns:a16="http://schemas.microsoft.com/office/drawing/2014/main" id="{FCDB0536-01B2-41BE-83DA-AB5F0C8D02B3}"/>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0;p42">
              <a:extLst>
                <a:ext uri="{FF2B5EF4-FFF2-40B4-BE49-F238E27FC236}">
                  <a16:creationId xmlns:a16="http://schemas.microsoft.com/office/drawing/2014/main" id="{725B83BB-4BC7-4CA9-8D28-488FC01CD3BA}"/>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1;p42">
              <a:extLst>
                <a:ext uri="{FF2B5EF4-FFF2-40B4-BE49-F238E27FC236}">
                  <a16:creationId xmlns:a16="http://schemas.microsoft.com/office/drawing/2014/main" id="{77219FBD-D48B-48BD-B37B-BF3845F372ED}"/>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2;p42">
              <a:extLst>
                <a:ext uri="{FF2B5EF4-FFF2-40B4-BE49-F238E27FC236}">
                  <a16:creationId xmlns:a16="http://schemas.microsoft.com/office/drawing/2014/main" id="{55B2DE5A-1177-41DB-99E4-3BC0023494A8}"/>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53;p42">
              <a:extLst>
                <a:ext uri="{FF2B5EF4-FFF2-40B4-BE49-F238E27FC236}">
                  <a16:creationId xmlns:a16="http://schemas.microsoft.com/office/drawing/2014/main" id="{BCA87400-E9CA-4A53-BBF5-03ACD0B087DA}"/>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54;p42">
              <a:extLst>
                <a:ext uri="{FF2B5EF4-FFF2-40B4-BE49-F238E27FC236}">
                  <a16:creationId xmlns:a16="http://schemas.microsoft.com/office/drawing/2014/main" id="{78550002-40A0-4F53-BA3F-79119870CBBB}"/>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55;p42">
              <a:extLst>
                <a:ext uri="{FF2B5EF4-FFF2-40B4-BE49-F238E27FC236}">
                  <a16:creationId xmlns:a16="http://schemas.microsoft.com/office/drawing/2014/main" id="{E1B6061D-F2E8-4A61-9182-934FCBB2C001}"/>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56;p42">
              <a:extLst>
                <a:ext uri="{FF2B5EF4-FFF2-40B4-BE49-F238E27FC236}">
                  <a16:creationId xmlns:a16="http://schemas.microsoft.com/office/drawing/2014/main" id="{51CC96BE-7BDF-4CBF-92C2-6115C837E57C}"/>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57;p42">
              <a:extLst>
                <a:ext uri="{FF2B5EF4-FFF2-40B4-BE49-F238E27FC236}">
                  <a16:creationId xmlns:a16="http://schemas.microsoft.com/office/drawing/2014/main" id="{E798ED28-90E5-4C39-A2AA-882821F8B885}"/>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58;p42">
              <a:extLst>
                <a:ext uri="{FF2B5EF4-FFF2-40B4-BE49-F238E27FC236}">
                  <a16:creationId xmlns:a16="http://schemas.microsoft.com/office/drawing/2014/main" id="{C15CB84B-47FA-48EE-8438-C9FA17C942A3}"/>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59;p42">
              <a:extLst>
                <a:ext uri="{FF2B5EF4-FFF2-40B4-BE49-F238E27FC236}">
                  <a16:creationId xmlns:a16="http://schemas.microsoft.com/office/drawing/2014/main" id="{ABF5DFF0-D47E-40AD-A6FF-1C962C9F0F82}"/>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60;p42">
              <a:extLst>
                <a:ext uri="{FF2B5EF4-FFF2-40B4-BE49-F238E27FC236}">
                  <a16:creationId xmlns:a16="http://schemas.microsoft.com/office/drawing/2014/main" id="{13CB46A5-DBFB-47C2-A0B4-9EE1ECD02D5B}"/>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61;p42">
              <a:extLst>
                <a:ext uri="{FF2B5EF4-FFF2-40B4-BE49-F238E27FC236}">
                  <a16:creationId xmlns:a16="http://schemas.microsoft.com/office/drawing/2014/main" id="{15EC0B0C-F14F-441B-83D7-7276FAD9AB3B}"/>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2;p42">
              <a:extLst>
                <a:ext uri="{FF2B5EF4-FFF2-40B4-BE49-F238E27FC236}">
                  <a16:creationId xmlns:a16="http://schemas.microsoft.com/office/drawing/2014/main" id="{CD7B84DC-9361-4BD7-84A4-D39454532748}"/>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63;p42">
              <a:extLst>
                <a:ext uri="{FF2B5EF4-FFF2-40B4-BE49-F238E27FC236}">
                  <a16:creationId xmlns:a16="http://schemas.microsoft.com/office/drawing/2014/main" id="{F75D3E97-F89B-4D31-9320-68C75F4479CA}"/>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64;p42">
              <a:extLst>
                <a:ext uri="{FF2B5EF4-FFF2-40B4-BE49-F238E27FC236}">
                  <a16:creationId xmlns:a16="http://schemas.microsoft.com/office/drawing/2014/main" id="{88DE7093-3BAE-4BFD-9E50-499793E31B9E}"/>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5;p42">
              <a:extLst>
                <a:ext uri="{FF2B5EF4-FFF2-40B4-BE49-F238E27FC236}">
                  <a16:creationId xmlns:a16="http://schemas.microsoft.com/office/drawing/2014/main" id="{362208D8-14EC-486E-97D2-758F21FEB973}"/>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6;p42">
              <a:extLst>
                <a:ext uri="{FF2B5EF4-FFF2-40B4-BE49-F238E27FC236}">
                  <a16:creationId xmlns:a16="http://schemas.microsoft.com/office/drawing/2014/main" id="{34358292-BF94-4CDC-9A2E-A39D907EF300}"/>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67;p42">
              <a:extLst>
                <a:ext uri="{FF2B5EF4-FFF2-40B4-BE49-F238E27FC236}">
                  <a16:creationId xmlns:a16="http://schemas.microsoft.com/office/drawing/2014/main" id="{B3C0E2A7-1BA5-4484-94AE-BB8B6F1FB79A}"/>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3810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931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096" y="376225"/>
            <a:ext cx="7896546" cy="1159800"/>
          </a:xfrm>
        </p:spPr>
        <p:txBody>
          <a:bodyPr/>
          <a:lstStyle/>
          <a:p>
            <a:r>
              <a:rPr lang="en-US" dirty="0"/>
              <a:t>Thank you</a:t>
            </a:r>
            <a:endParaRPr lang="en-CA" dirty="0"/>
          </a:p>
        </p:txBody>
      </p:sp>
      <p:sp>
        <p:nvSpPr>
          <p:cNvPr id="3" name="Subtitle 2"/>
          <p:cNvSpPr>
            <a:spLocks noGrp="1"/>
          </p:cNvSpPr>
          <p:nvPr>
            <p:ph type="subTitle" idx="1"/>
          </p:nvPr>
        </p:nvSpPr>
        <p:spPr>
          <a:xfrm>
            <a:off x="714009" y="956125"/>
            <a:ext cx="8040925" cy="784800"/>
          </a:xfrm>
        </p:spPr>
        <p:txBody>
          <a:bodyPr/>
          <a:lstStyle/>
          <a:p>
            <a:pPr marL="179388" indent="-90488">
              <a:lnSpc>
                <a:spcPct val="150000"/>
              </a:lnSpc>
            </a:pPr>
            <a:r>
              <a:rPr lang="en-US" altLang="en-US" sz="1600" dirty="0"/>
              <a:t>None of the authors have any disclosures</a:t>
            </a:r>
          </a:p>
          <a:p>
            <a:pPr marL="179388" indent="-90488">
              <a:lnSpc>
                <a:spcPct val="150000"/>
              </a:lnSpc>
            </a:pPr>
            <a:r>
              <a:rPr lang="en-US" altLang="en-US" sz="1600" dirty="0"/>
              <a:t>This work would not have been possible without a large team of patient partners, and          other researchers</a:t>
            </a:r>
            <a:endParaRPr lang="en-CA" altLang="en-US" sz="1600" dirty="0"/>
          </a:p>
          <a:p>
            <a:pPr>
              <a:lnSpc>
                <a:spcPct val="150000"/>
              </a:lnSpc>
            </a:pPr>
            <a:r>
              <a:rPr lang="en-US" sz="1600" dirty="0"/>
              <a:t>The study was funded by the BC SUPPORT Unit, and the Canadian Institutes of Health Research (CIHR) both federally funded organizations</a:t>
            </a:r>
          </a:p>
          <a:p>
            <a:pPr>
              <a:lnSpc>
                <a:spcPct val="150000"/>
              </a:lnSpc>
            </a:pPr>
            <a:r>
              <a:rPr lang="en-US" sz="1600" dirty="0"/>
              <a:t>Colleagues have critically reviewed previous versions of slides to mitigate potential bias</a:t>
            </a:r>
          </a:p>
          <a:p>
            <a:pPr>
              <a:lnSpc>
                <a:spcPct val="150000"/>
              </a:lnSpc>
            </a:pPr>
            <a:endParaRPr lang="en-CA" dirty="0"/>
          </a:p>
        </p:txBody>
      </p:sp>
      <p:sp>
        <p:nvSpPr>
          <p:cNvPr id="4" name="Slide Number Placeholder 3"/>
          <p:cNvSpPr>
            <a:spLocks noGrp="1"/>
          </p:cNvSpPr>
          <p:nvPr>
            <p:ph type="sldNum" idx="12"/>
          </p:nvPr>
        </p:nvSpPr>
        <p:spPr/>
        <p:txBody>
          <a:bodyPr/>
          <a:lstStyle/>
          <a:p>
            <a:fld id="{00000000-1234-1234-1234-123412341234}" type="slidenum">
              <a:rPr lang="en" smtClean="0"/>
              <a:pPr/>
              <a:t>19</a:t>
            </a:fld>
            <a:endParaRPr lang="en" dirty="0"/>
          </a:p>
        </p:txBody>
      </p:sp>
      <p:sp>
        <p:nvSpPr>
          <p:cNvPr id="5" name="Rectangle 4">
            <a:extLst>
              <a:ext uri="{FF2B5EF4-FFF2-40B4-BE49-F238E27FC236}">
                <a16:creationId xmlns:a16="http://schemas.microsoft.com/office/drawing/2014/main" id="{5EB9A77A-4DE5-4C62-B88C-B443E70E0980}"/>
              </a:ext>
            </a:extLst>
          </p:cNvPr>
          <p:cNvSpPr/>
          <p:nvPr/>
        </p:nvSpPr>
        <p:spPr>
          <a:xfrm>
            <a:off x="832756" y="3992544"/>
            <a:ext cx="7739743" cy="954107"/>
          </a:xfrm>
          <a:prstGeom prst="rect">
            <a:avLst/>
          </a:prstGeom>
        </p:spPr>
        <p:txBody>
          <a:bodyPr wrap="square">
            <a:spAutoFit/>
          </a:bodyPr>
          <a:lstStyle/>
          <a:p>
            <a:r>
              <a:rPr lang="en-US" dirty="0">
                <a:solidFill>
                  <a:schemeClr val="accent5"/>
                </a:solidFill>
              </a:rPr>
              <a:t>The work was conducted on the traditional and </a:t>
            </a:r>
            <a:r>
              <a:rPr lang="en-CA" dirty="0" err="1">
                <a:solidFill>
                  <a:schemeClr val="accent5"/>
                </a:solidFill>
              </a:rPr>
              <a:t>unceded</a:t>
            </a:r>
            <a:r>
              <a:rPr lang="en-CA" dirty="0">
                <a:solidFill>
                  <a:schemeClr val="accent5"/>
                </a:solidFill>
              </a:rPr>
              <a:t> territory of the Coast Salish Peoples, including the territories of the </a:t>
            </a:r>
            <a:r>
              <a:rPr lang="en-CA" dirty="0" err="1">
                <a:solidFill>
                  <a:schemeClr val="accent5"/>
                </a:solidFill>
              </a:rPr>
              <a:t>xwməθkwəy̓əm</a:t>
            </a:r>
            <a:r>
              <a:rPr lang="en-CA" dirty="0">
                <a:solidFill>
                  <a:schemeClr val="accent5"/>
                </a:solidFill>
              </a:rPr>
              <a:t> (</a:t>
            </a:r>
            <a:r>
              <a:rPr lang="en-CA" dirty="0" err="1">
                <a:solidFill>
                  <a:schemeClr val="accent5"/>
                </a:solidFill>
              </a:rPr>
              <a:t>Musqueam</a:t>
            </a:r>
            <a:r>
              <a:rPr lang="en-CA" dirty="0">
                <a:solidFill>
                  <a:schemeClr val="accent5"/>
                </a:solidFill>
              </a:rPr>
              <a:t>), Skwxwú7mesh (Squamish), </a:t>
            </a:r>
            <a:r>
              <a:rPr lang="en-CA" dirty="0" err="1">
                <a:solidFill>
                  <a:schemeClr val="accent5"/>
                </a:solidFill>
              </a:rPr>
              <a:t>Stó:lō</a:t>
            </a:r>
            <a:r>
              <a:rPr lang="en-CA" dirty="0">
                <a:solidFill>
                  <a:schemeClr val="accent5"/>
                </a:solidFill>
              </a:rPr>
              <a:t> and </a:t>
            </a:r>
            <a:r>
              <a:rPr lang="en-CA" dirty="0" err="1">
                <a:solidFill>
                  <a:schemeClr val="accent5"/>
                </a:solidFill>
              </a:rPr>
              <a:t>Səl̓ílwətaʔ</a:t>
            </a:r>
            <a:r>
              <a:rPr lang="en-CA" dirty="0">
                <a:solidFill>
                  <a:schemeClr val="accent5"/>
                </a:solidFill>
              </a:rPr>
              <a:t>/</a:t>
            </a:r>
            <a:r>
              <a:rPr lang="en-CA" dirty="0" err="1">
                <a:solidFill>
                  <a:schemeClr val="accent5"/>
                </a:solidFill>
              </a:rPr>
              <a:t>Selilwitulh</a:t>
            </a:r>
            <a:r>
              <a:rPr lang="en-CA" dirty="0">
                <a:solidFill>
                  <a:schemeClr val="accent5"/>
                </a:solidFill>
              </a:rPr>
              <a:t> (</a:t>
            </a:r>
            <a:r>
              <a:rPr lang="en-CA" dirty="0" err="1">
                <a:solidFill>
                  <a:schemeClr val="accent5"/>
                </a:solidFill>
              </a:rPr>
              <a:t>Tsleil</a:t>
            </a:r>
            <a:r>
              <a:rPr lang="en-CA" dirty="0">
                <a:solidFill>
                  <a:schemeClr val="accent5"/>
                </a:solidFill>
              </a:rPr>
              <a:t>- </a:t>
            </a:r>
            <a:r>
              <a:rPr lang="en-CA" dirty="0" err="1">
                <a:solidFill>
                  <a:schemeClr val="accent5"/>
                </a:solidFill>
              </a:rPr>
              <a:t>Waututh</a:t>
            </a:r>
            <a:r>
              <a:rPr lang="en-CA" dirty="0">
                <a:solidFill>
                  <a:schemeClr val="accent5"/>
                </a:solidFill>
              </a:rPr>
              <a:t>) Nations</a:t>
            </a:r>
            <a:br>
              <a:rPr lang="en-US" sz="1600" dirty="0">
                <a:solidFill>
                  <a:schemeClr val="accent5"/>
                </a:solidFill>
              </a:rPr>
            </a:br>
            <a:endParaRPr lang="en-CA" dirty="0">
              <a:solidFill>
                <a:schemeClr val="accent5"/>
              </a:solidFill>
            </a:endParaRPr>
          </a:p>
        </p:txBody>
      </p:sp>
    </p:spTree>
    <p:extLst>
      <p:ext uri="{BB962C8B-B14F-4D97-AF65-F5344CB8AC3E}">
        <p14:creationId xmlns:p14="http://schemas.microsoft.com/office/powerpoint/2010/main" val="86205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096" y="376225"/>
            <a:ext cx="7896546" cy="1159800"/>
          </a:xfrm>
        </p:spPr>
        <p:txBody>
          <a:bodyPr/>
          <a:lstStyle/>
          <a:p>
            <a:r>
              <a:rPr lang="en-US" dirty="0"/>
              <a:t>Disclosures and Acknowledgments</a:t>
            </a:r>
            <a:endParaRPr lang="en-CA" dirty="0"/>
          </a:p>
        </p:txBody>
      </p:sp>
      <p:sp>
        <p:nvSpPr>
          <p:cNvPr id="3" name="Subtitle 2"/>
          <p:cNvSpPr>
            <a:spLocks noGrp="1"/>
          </p:cNvSpPr>
          <p:nvPr>
            <p:ph type="subTitle" idx="1"/>
          </p:nvPr>
        </p:nvSpPr>
        <p:spPr>
          <a:xfrm>
            <a:off x="714009" y="956125"/>
            <a:ext cx="8040925" cy="784800"/>
          </a:xfrm>
        </p:spPr>
        <p:txBody>
          <a:bodyPr/>
          <a:lstStyle/>
          <a:p>
            <a:pPr marL="179388" indent="-90488">
              <a:lnSpc>
                <a:spcPct val="150000"/>
              </a:lnSpc>
            </a:pPr>
            <a:r>
              <a:rPr lang="en-US" altLang="en-US" sz="1600" dirty="0"/>
              <a:t>None of the authors have any disclosures</a:t>
            </a:r>
          </a:p>
          <a:p>
            <a:pPr marL="179388" indent="-90488">
              <a:lnSpc>
                <a:spcPct val="150000"/>
              </a:lnSpc>
            </a:pPr>
            <a:r>
              <a:rPr lang="en-US" altLang="en-US" sz="1600" dirty="0"/>
              <a:t>This work would not have been possible without a large team of patient partners, and          other researchers</a:t>
            </a:r>
            <a:endParaRPr lang="en-CA" altLang="en-US" sz="1600" dirty="0"/>
          </a:p>
          <a:p>
            <a:pPr>
              <a:lnSpc>
                <a:spcPct val="150000"/>
              </a:lnSpc>
            </a:pPr>
            <a:r>
              <a:rPr lang="en-US" sz="1600" dirty="0"/>
              <a:t>The study was funded by the BC SUPPORT Unit, and the Canadian Institutes of Health Research (CIHR) both federally funded organizations</a:t>
            </a:r>
          </a:p>
          <a:p>
            <a:pPr>
              <a:lnSpc>
                <a:spcPct val="150000"/>
              </a:lnSpc>
            </a:pPr>
            <a:r>
              <a:rPr lang="en-US" sz="1600" dirty="0"/>
              <a:t>Colleagues have critically reviewed previous versions of slides to mitigate potential bias</a:t>
            </a:r>
          </a:p>
          <a:p>
            <a:pPr>
              <a:lnSpc>
                <a:spcPct val="150000"/>
              </a:lnSpc>
            </a:pPr>
            <a:endParaRPr lang="en-CA" dirty="0"/>
          </a:p>
        </p:txBody>
      </p:sp>
      <p:sp>
        <p:nvSpPr>
          <p:cNvPr id="4" name="Slide Number Placeholder 3"/>
          <p:cNvSpPr>
            <a:spLocks noGrp="1"/>
          </p:cNvSpPr>
          <p:nvPr>
            <p:ph type="sldNum" idx="12"/>
          </p:nvPr>
        </p:nvSpPr>
        <p:spPr/>
        <p:txBody>
          <a:bodyPr/>
          <a:lstStyle/>
          <a:p>
            <a:fld id="{00000000-1234-1234-1234-123412341234}" type="slidenum">
              <a:rPr lang="en" smtClean="0"/>
              <a:pPr/>
              <a:t>2</a:t>
            </a:fld>
            <a:endParaRPr lang="en" dirty="0"/>
          </a:p>
        </p:txBody>
      </p:sp>
      <p:sp>
        <p:nvSpPr>
          <p:cNvPr id="5" name="Rectangle 4">
            <a:extLst>
              <a:ext uri="{FF2B5EF4-FFF2-40B4-BE49-F238E27FC236}">
                <a16:creationId xmlns:a16="http://schemas.microsoft.com/office/drawing/2014/main" id="{5EB9A77A-4DE5-4C62-B88C-B443E70E0980}"/>
              </a:ext>
            </a:extLst>
          </p:cNvPr>
          <p:cNvSpPr/>
          <p:nvPr/>
        </p:nvSpPr>
        <p:spPr>
          <a:xfrm>
            <a:off x="832756" y="3992544"/>
            <a:ext cx="7739743" cy="954107"/>
          </a:xfrm>
          <a:prstGeom prst="rect">
            <a:avLst/>
          </a:prstGeom>
        </p:spPr>
        <p:txBody>
          <a:bodyPr wrap="square">
            <a:spAutoFit/>
          </a:bodyPr>
          <a:lstStyle/>
          <a:p>
            <a:r>
              <a:rPr lang="en-US" dirty="0">
                <a:solidFill>
                  <a:schemeClr val="accent5"/>
                </a:solidFill>
              </a:rPr>
              <a:t>The work was conducted on the traditional and </a:t>
            </a:r>
            <a:r>
              <a:rPr lang="en-CA" dirty="0" err="1">
                <a:solidFill>
                  <a:schemeClr val="accent5"/>
                </a:solidFill>
              </a:rPr>
              <a:t>unceded</a:t>
            </a:r>
            <a:r>
              <a:rPr lang="en-CA" dirty="0">
                <a:solidFill>
                  <a:schemeClr val="accent5"/>
                </a:solidFill>
              </a:rPr>
              <a:t> territory of the Coast Salish Peoples, including the territories of the </a:t>
            </a:r>
            <a:r>
              <a:rPr lang="en-CA" dirty="0" err="1">
                <a:solidFill>
                  <a:schemeClr val="accent5"/>
                </a:solidFill>
              </a:rPr>
              <a:t>xwməθkwəy̓əm</a:t>
            </a:r>
            <a:r>
              <a:rPr lang="en-CA" dirty="0">
                <a:solidFill>
                  <a:schemeClr val="accent5"/>
                </a:solidFill>
              </a:rPr>
              <a:t> (</a:t>
            </a:r>
            <a:r>
              <a:rPr lang="en-CA" dirty="0" err="1">
                <a:solidFill>
                  <a:schemeClr val="accent5"/>
                </a:solidFill>
              </a:rPr>
              <a:t>Musqueam</a:t>
            </a:r>
            <a:r>
              <a:rPr lang="en-CA" dirty="0">
                <a:solidFill>
                  <a:schemeClr val="accent5"/>
                </a:solidFill>
              </a:rPr>
              <a:t>), Skwxwú7mesh (Squamish), </a:t>
            </a:r>
            <a:r>
              <a:rPr lang="en-CA" dirty="0" err="1">
                <a:solidFill>
                  <a:schemeClr val="accent5"/>
                </a:solidFill>
              </a:rPr>
              <a:t>Stó:lō</a:t>
            </a:r>
            <a:r>
              <a:rPr lang="en-CA" dirty="0">
                <a:solidFill>
                  <a:schemeClr val="accent5"/>
                </a:solidFill>
              </a:rPr>
              <a:t> and </a:t>
            </a:r>
            <a:r>
              <a:rPr lang="en-CA" dirty="0" err="1">
                <a:solidFill>
                  <a:schemeClr val="accent5"/>
                </a:solidFill>
              </a:rPr>
              <a:t>Səl̓ílwətaʔ</a:t>
            </a:r>
            <a:r>
              <a:rPr lang="en-CA" dirty="0">
                <a:solidFill>
                  <a:schemeClr val="accent5"/>
                </a:solidFill>
              </a:rPr>
              <a:t>/</a:t>
            </a:r>
            <a:r>
              <a:rPr lang="en-CA" dirty="0" err="1">
                <a:solidFill>
                  <a:schemeClr val="accent5"/>
                </a:solidFill>
              </a:rPr>
              <a:t>Selilwitulh</a:t>
            </a:r>
            <a:r>
              <a:rPr lang="en-CA" dirty="0">
                <a:solidFill>
                  <a:schemeClr val="accent5"/>
                </a:solidFill>
              </a:rPr>
              <a:t> (</a:t>
            </a:r>
            <a:r>
              <a:rPr lang="en-CA" dirty="0" err="1">
                <a:solidFill>
                  <a:schemeClr val="accent5"/>
                </a:solidFill>
              </a:rPr>
              <a:t>Tsleil</a:t>
            </a:r>
            <a:r>
              <a:rPr lang="en-CA" dirty="0">
                <a:solidFill>
                  <a:schemeClr val="accent5"/>
                </a:solidFill>
              </a:rPr>
              <a:t>- </a:t>
            </a:r>
            <a:r>
              <a:rPr lang="en-CA" dirty="0" err="1">
                <a:solidFill>
                  <a:schemeClr val="accent5"/>
                </a:solidFill>
              </a:rPr>
              <a:t>Waututh</a:t>
            </a:r>
            <a:r>
              <a:rPr lang="en-CA" dirty="0">
                <a:solidFill>
                  <a:schemeClr val="accent5"/>
                </a:solidFill>
              </a:rPr>
              <a:t>) Nations</a:t>
            </a:r>
            <a:br>
              <a:rPr lang="en-US" sz="1600" dirty="0">
                <a:solidFill>
                  <a:schemeClr val="accent5"/>
                </a:solidFill>
              </a:rPr>
            </a:br>
            <a:endParaRPr lang="en-CA" dirty="0">
              <a:solidFill>
                <a:schemeClr val="accent5"/>
              </a:solidFill>
            </a:endParaRPr>
          </a:p>
        </p:txBody>
      </p:sp>
    </p:spTree>
    <p:extLst>
      <p:ext uri="{BB962C8B-B14F-4D97-AF65-F5344CB8AC3E}">
        <p14:creationId xmlns:p14="http://schemas.microsoft.com/office/powerpoint/2010/main" val="201328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44424" y="422500"/>
            <a:ext cx="4912909"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3">
                    <a:lumMod val="75000"/>
                  </a:schemeClr>
                </a:solidFill>
              </a:rPr>
              <a:t>Composite e</a:t>
            </a:r>
            <a:r>
              <a:rPr lang="en" dirty="0">
                <a:solidFill>
                  <a:schemeClr val="accent3">
                    <a:lumMod val="75000"/>
                  </a:schemeClr>
                </a:solidFill>
              </a:rPr>
              <a:t>ndpoints</a:t>
            </a:r>
            <a:endParaRPr dirty="0">
              <a:solidFill>
                <a:schemeClr val="accent3">
                  <a:lumMod val="75000"/>
                </a:schemeClr>
              </a:solidFill>
            </a:endParaRPr>
          </a:p>
        </p:txBody>
      </p:sp>
      <p:sp>
        <p:nvSpPr>
          <p:cNvPr id="115" name="Google Shape;115;p20"/>
          <p:cNvSpPr txBox="1">
            <a:spLocks noGrp="1"/>
          </p:cNvSpPr>
          <p:nvPr>
            <p:ph type="body" idx="1"/>
          </p:nvPr>
        </p:nvSpPr>
        <p:spPr>
          <a:xfrm>
            <a:off x="529479" y="1181083"/>
            <a:ext cx="3036199" cy="3148500"/>
          </a:xfrm>
          <a:prstGeom prst="rect">
            <a:avLst/>
          </a:prstGeom>
        </p:spPr>
        <p:txBody>
          <a:bodyPr spcFirstLastPara="1" wrap="square" lIns="91425" tIns="91425" rIns="91425" bIns="91425" anchor="t" anchorCtr="0">
            <a:noAutofit/>
          </a:bodyPr>
          <a:lstStyle/>
          <a:p>
            <a:r>
              <a:rPr lang="en-US" dirty="0"/>
              <a:t>Have many benefits – reduce type 1 errors, increase statistical efficiency/power, </a:t>
            </a:r>
            <a:r>
              <a:rPr lang="en-CA" dirty="0"/>
              <a:t>covers the clinical course</a:t>
            </a:r>
          </a:p>
          <a:p>
            <a:pPr marL="457200" lvl="0" indent="-342900" algn="l" rtl="0">
              <a:spcBef>
                <a:spcPts val="600"/>
              </a:spcBef>
              <a:spcAft>
                <a:spcPts val="0"/>
              </a:spcAft>
              <a:buSzPts val="1800"/>
              <a:buChar char="▪"/>
            </a:pPr>
            <a:r>
              <a:rPr lang="en-US" dirty="0"/>
              <a:t>But have limitations – outcomes do not occur at the same rate, but are effectively weighted the same</a:t>
            </a:r>
          </a:p>
        </p:txBody>
      </p:sp>
      <p:sp>
        <p:nvSpPr>
          <p:cNvPr id="116" name="Google Shape;116;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5" name="Google Shape;169;p26">
            <a:extLst>
              <a:ext uri="{FF2B5EF4-FFF2-40B4-BE49-F238E27FC236}">
                <a16:creationId xmlns:a16="http://schemas.microsoft.com/office/drawing/2014/main" id="{734273B9-7856-4501-A441-95D43956BF4D}"/>
              </a:ext>
            </a:extLst>
          </p:cNvPr>
          <p:cNvSpPr/>
          <p:nvPr/>
        </p:nvSpPr>
        <p:spPr>
          <a:xfrm>
            <a:off x="6205291" y="2432103"/>
            <a:ext cx="2337600" cy="2337600"/>
          </a:xfrm>
          <a:prstGeom prst="ellipse">
            <a:avLst/>
          </a:prstGeom>
          <a:solidFill>
            <a:schemeClr val="accent1"/>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Heart </a:t>
            </a:r>
          </a:p>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Attacks</a:t>
            </a:r>
            <a:endParaRPr b="1" dirty="0">
              <a:solidFill>
                <a:schemeClr val="bg1">
                  <a:lumMod val="95000"/>
                </a:schemeClr>
              </a:solidFill>
              <a:latin typeface="Titillium Web" panose="020B0604020202020204" charset="0"/>
              <a:ea typeface="Titillium Web"/>
              <a:cs typeface="Titillium Web"/>
              <a:sym typeface="Titillium Web"/>
            </a:endParaRPr>
          </a:p>
        </p:txBody>
      </p:sp>
      <p:sp>
        <p:nvSpPr>
          <p:cNvPr id="7" name="Google Shape;169;p26">
            <a:extLst>
              <a:ext uri="{FF2B5EF4-FFF2-40B4-BE49-F238E27FC236}">
                <a16:creationId xmlns:a16="http://schemas.microsoft.com/office/drawing/2014/main" id="{B1A18A31-3F41-4353-83BF-6CD82E1E6B45}"/>
              </a:ext>
            </a:extLst>
          </p:cNvPr>
          <p:cNvSpPr/>
          <p:nvPr/>
        </p:nvSpPr>
        <p:spPr>
          <a:xfrm>
            <a:off x="5559357" y="125968"/>
            <a:ext cx="2337600" cy="2337600"/>
          </a:xfrm>
          <a:prstGeom prst="ellipse">
            <a:avLst/>
          </a:prstGeom>
          <a:solidFill>
            <a:schemeClr val="accent4">
              <a:alpha val="80000"/>
            </a:scheme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Severe High Blood Pressure</a:t>
            </a:r>
            <a:endParaRPr b="1" dirty="0">
              <a:solidFill>
                <a:schemeClr val="bg1">
                  <a:lumMod val="95000"/>
                </a:schemeClr>
              </a:solidFill>
              <a:latin typeface="Titillium Web" panose="020B0604020202020204" charset="0"/>
              <a:ea typeface="Titillium Web"/>
              <a:cs typeface="Titillium Web"/>
              <a:sym typeface="Titillium Web"/>
            </a:endParaRPr>
          </a:p>
        </p:txBody>
      </p:sp>
      <p:sp>
        <p:nvSpPr>
          <p:cNvPr id="6" name="Google Shape;170;p26">
            <a:extLst>
              <a:ext uri="{FF2B5EF4-FFF2-40B4-BE49-F238E27FC236}">
                <a16:creationId xmlns:a16="http://schemas.microsoft.com/office/drawing/2014/main" id="{6F527877-1969-4726-A186-DDD5314AC338}"/>
              </a:ext>
            </a:extLst>
          </p:cNvPr>
          <p:cNvSpPr/>
          <p:nvPr/>
        </p:nvSpPr>
        <p:spPr>
          <a:xfrm>
            <a:off x="3803468" y="1787453"/>
            <a:ext cx="2337600" cy="2337600"/>
          </a:xfrm>
          <a:prstGeom prst="ellipse">
            <a:avLst/>
          </a:prstGeom>
          <a:solidFill>
            <a:schemeClr val="tx1">
              <a:lumMod val="95000"/>
              <a:lumOff val="5000"/>
              <a:alpha val="81920"/>
            </a:scheme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FFFF"/>
                </a:solidFill>
                <a:latin typeface="Titillium Web" panose="020B0604020202020204" charset="0"/>
                <a:ea typeface="Titillium Web"/>
                <a:cs typeface="Titillium Web"/>
                <a:sym typeface="Titillium Web"/>
              </a:rPr>
              <a:t>Death</a:t>
            </a:r>
            <a:endParaRPr b="1" dirty="0">
              <a:solidFill>
                <a:srgbClr val="FFFFFF"/>
              </a:solidFill>
              <a:latin typeface="Titillium Web" panose="020B0604020202020204" charset="0"/>
              <a:ea typeface="Titillium Web"/>
              <a:cs typeface="Titillium Web"/>
              <a:sym typeface="Titillium Web"/>
            </a:endParaRPr>
          </a:p>
        </p:txBody>
      </p:sp>
    </p:spTree>
    <p:extLst>
      <p:ext uri="{BB962C8B-B14F-4D97-AF65-F5344CB8AC3E}">
        <p14:creationId xmlns:p14="http://schemas.microsoft.com/office/powerpoint/2010/main" val="28177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1.35802E-6 L 0.06424 0.00309 " pathEditMode="relative" rAng="0" ptsTypes="AA">
                                      <p:cBhvr>
                                        <p:cTn id="14" dur="2000" fill="hold"/>
                                        <p:tgtEl>
                                          <p:spTgt spid="6"/>
                                        </p:tgtEl>
                                        <p:attrNameLst>
                                          <p:attrName>ppt_x</p:attrName>
                                          <p:attrName>ppt_y</p:attrName>
                                        </p:attrNameLst>
                                      </p:cBhvr>
                                      <p:rCtr x="3212" y="154"/>
                                    </p:animMotion>
                                  </p:childTnLst>
                                </p:cTn>
                              </p:par>
                              <p:par>
                                <p:cTn id="15" presetID="42" presetClass="path" presetSubtype="0" accel="50000" decel="50000" fill="hold" grpId="0" nodeType="withEffect">
                                  <p:stCondLst>
                                    <p:cond delay="0"/>
                                  </p:stCondLst>
                                  <p:childTnLst>
                                    <p:animMotion origin="layout" path="M -3.88889E-6 -3.20988E-6 L 0.00052 0.07439 " pathEditMode="relative" rAng="0" ptsTypes="AA">
                                      <p:cBhvr>
                                        <p:cTn id="16" dur="2000" fill="hold"/>
                                        <p:tgtEl>
                                          <p:spTgt spid="7"/>
                                        </p:tgtEl>
                                        <p:attrNameLst>
                                          <p:attrName>ppt_x</p:attrName>
                                          <p:attrName>ppt_y</p:attrName>
                                        </p:attrNameLst>
                                      </p:cBhvr>
                                      <p:rCtr x="17" y="3704"/>
                                    </p:animMotion>
                                  </p:childTnLst>
                                </p:cTn>
                              </p:par>
                              <p:par>
                                <p:cTn id="17" presetID="42" presetClass="path" presetSubtype="0" accel="50000" decel="50000" fill="hold" grpId="0" nodeType="withEffect">
                                  <p:stCondLst>
                                    <p:cond delay="0"/>
                                  </p:stCondLst>
                                  <p:childTnLst>
                                    <p:animMotion origin="layout" path="M -3.61111E-6 1.11022E-16 L 0.00052 -0.07006 " pathEditMode="relative" rAng="0" ptsTypes="AA">
                                      <p:cBhvr>
                                        <p:cTn id="18" dur="2000" fill="hold"/>
                                        <p:tgtEl>
                                          <p:spTgt spid="5"/>
                                        </p:tgtEl>
                                        <p:attrNameLst>
                                          <p:attrName>ppt_x</p:attrName>
                                          <p:attrName>ppt_y</p:attrName>
                                        </p:attrNameLst>
                                      </p:cBhvr>
                                      <p:rCtr x="17" y="-3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5" grpId="0" animBg="1"/>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D6A730-C8C7-46F1-A70F-597B71E66803}"/>
              </a:ext>
            </a:extLst>
          </p:cNvPr>
          <p:cNvSpPr/>
          <p:nvPr/>
        </p:nvSpPr>
        <p:spPr>
          <a:xfrm>
            <a:off x="600629" y="2772549"/>
            <a:ext cx="2534457" cy="359508"/>
          </a:xfrm>
          <a:prstGeom prst="rect">
            <a:avLst/>
          </a:prstGeom>
          <a:solidFill>
            <a:srgbClr val="02C39A">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B1DEAB65-9E7E-4726-812B-2AE0B4CDF3CA}"/>
              </a:ext>
            </a:extLst>
          </p:cNvPr>
          <p:cNvSpPr/>
          <p:nvPr/>
        </p:nvSpPr>
        <p:spPr>
          <a:xfrm>
            <a:off x="600629" y="3144502"/>
            <a:ext cx="2939485" cy="359508"/>
          </a:xfrm>
          <a:prstGeom prst="rect">
            <a:avLst/>
          </a:prstGeom>
          <a:solidFill>
            <a:srgbClr val="02C39A">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15A23C4C-1D33-4121-B1B0-F90BC051FCDE}"/>
              </a:ext>
            </a:extLst>
          </p:cNvPr>
          <p:cNvSpPr/>
          <p:nvPr/>
        </p:nvSpPr>
        <p:spPr>
          <a:xfrm>
            <a:off x="600629" y="3521806"/>
            <a:ext cx="2939485" cy="359508"/>
          </a:xfrm>
          <a:prstGeom prst="rect">
            <a:avLst/>
          </a:prstGeom>
          <a:solidFill>
            <a:srgbClr val="02C39A">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97D3A03-E63B-4432-AA9C-79C0023D0556}"/>
              </a:ext>
            </a:extLst>
          </p:cNvPr>
          <p:cNvSpPr>
            <a:spLocks noGrp="1"/>
          </p:cNvSpPr>
          <p:nvPr>
            <p:ph type="title"/>
          </p:nvPr>
        </p:nvSpPr>
        <p:spPr/>
        <p:txBody>
          <a:bodyPr/>
          <a:lstStyle/>
          <a:p>
            <a:r>
              <a:rPr lang="en-US" dirty="0"/>
              <a:t>Aim</a:t>
            </a:r>
            <a:endParaRPr lang="en-US" dirty="0">
              <a:solidFill>
                <a:schemeClr val="accent3">
                  <a:lumMod val="75000"/>
                </a:schemeClr>
              </a:solidFill>
            </a:endParaRPr>
          </a:p>
        </p:txBody>
      </p:sp>
      <p:sp>
        <p:nvSpPr>
          <p:cNvPr id="3" name="Text Placeholder 2">
            <a:extLst>
              <a:ext uri="{FF2B5EF4-FFF2-40B4-BE49-F238E27FC236}">
                <a16:creationId xmlns:a16="http://schemas.microsoft.com/office/drawing/2014/main" id="{EF9C65A7-1B07-46D9-8142-2CEEE60B31D6}"/>
              </a:ext>
            </a:extLst>
          </p:cNvPr>
          <p:cNvSpPr>
            <a:spLocks noGrp="1"/>
          </p:cNvSpPr>
          <p:nvPr>
            <p:ph type="body" idx="1"/>
          </p:nvPr>
        </p:nvSpPr>
        <p:spPr>
          <a:xfrm>
            <a:off x="486307" y="1475070"/>
            <a:ext cx="3053807" cy="3148500"/>
          </a:xfrm>
        </p:spPr>
        <p:txBody>
          <a:bodyPr/>
          <a:lstStyle/>
          <a:p>
            <a:pPr marL="114300" indent="0">
              <a:buNone/>
            </a:pPr>
            <a:r>
              <a:rPr lang="en-US" sz="2400" b="1" dirty="0">
                <a:solidFill>
                  <a:schemeClr val="bg2"/>
                </a:solidFill>
              </a:rPr>
              <a:t>Integrate patient preferences into trial analyses to make trial results easier to understand and easier to use</a:t>
            </a:r>
          </a:p>
          <a:p>
            <a:pPr marL="114300" indent="0">
              <a:buNone/>
            </a:pPr>
            <a:endParaRPr lang="en-US" sz="2400" dirty="0"/>
          </a:p>
        </p:txBody>
      </p:sp>
      <p:sp>
        <p:nvSpPr>
          <p:cNvPr id="5" name="Google Shape;169;p26">
            <a:extLst>
              <a:ext uri="{FF2B5EF4-FFF2-40B4-BE49-F238E27FC236}">
                <a16:creationId xmlns:a16="http://schemas.microsoft.com/office/drawing/2014/main" id="{C9C99C54-7F98-471B-B157-9A6F7F2F4D9A}"/>
              </a:ext>
            </a:extLst>
          </p:cNvPr>
          <p:cNvSpPr/>
          <p:nvPr/>
        </p:nvSpPr>
        <p:spPr>
          <a:xfrm>
            <a:off x="5897270" y="2388606"/>
            <a:ext cx="2337600" cy="2337600"/>
          </a:xfrm>
          <a:prstGeom prst="ellipse">
            <a:avLst/>
          </a:prstGeom>
          <a:solidFill>
            <a:schemeClr val="accent1"/>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Acute </a:t>
            </a:r>
          </a:p>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Outcome</a:t>
            </a:r>
            <a:endParaRPr b="1" dirty="0">
              <a:solidFill>
                <a:schemeClr val="bg1">
                  <a:lumMod val="95000"/>
                </a:schemeClr>
              </a:solidFill>
              <a:latin typeface="Titillium Web" panose="020B0604020202020204" charset="0"/>
              <a:ea typeface="Titillium Web"/>
              <a:cs typeface="Titillium Web"/>
              <a:sym typeface="Titillium Web"/>
            </a:endParaRPr>
          </a:p>
        </p:txBody>
      </p:sp>
      <p:sp>
        <p:nvSpPr>
          <p:cNvPr id="6" name="Google Shape;169;p26">
            <a:extLst>
              <a:ext uri="{FF2B5EF4-FFF2-40B4-BE49-F238E27FC236}">
                <a16:creationId xmlns:a16="http://schemas.microsoft.com/office/drawing/2014/main" id="{2DD73F38-E5C6-4F78-A7CD-1CD257DE170D}"/>
              </a:ext>
            </a:extLst>
          </p:cNvPr>
          <p:cNvSpPr/>
          <p:nvPr/>
        </p:nvSpPr>
        <p:spPr>
          <a:xfrm>
            <a:off x="5773016" y="614703"/>
            <a:ext cx="2337600" cy="2337600"/>
          </a:xfrm>
          <a:prstGeom prst="ellipse">
            <a:avLst/>
          </a:prstGeom>
          <a:solidFill>
            <a:schemeClr val="accent4">
              <a:alpha val="80000"/>
            </a:scheme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Clinical Measurement</a:t>
            </a:r>
            <a:endParaRPr b="1" dirty="0">
              <a:solidFill>
                <a:schemeClr val="bg1">
                  <a:lumMod val="95000"/>
                </a:schemeClr>
              </a:solidFill>
              <a:latin typeface="Titillium Web" panose="020B0604020202020204" charset="0"/>
              <a:ea typeface="Titillium Web"/>
              <a:cs typeface="Titillium Web"/>
              <a:sym typeface="Titillium Web"/>
            </a:endParaRPr>
          </a:p>
        </p:txBody>
      </p:sp>
      <p:sp>
        <p:nvSpPr>
          <p:cNvPr id="7" name="Google Shape;170;p26">
            <a:extLst>
              <a:ext uri="{FF2B5EF4-FFF2-40B4-BE49-F238E27FC236}">
                <a16:creationId xmlns:a16="http://schemas.microsoft.com/office/drawing/2014/main" id="{7074F83C-F1D2-42E6-984C-4AF82060C9D0}"/>
              </a:ext>
            </a:extLst>
          </p:cNvPr>
          <p:cNvSpPr/>
          <p:nvPr/>
        </p:nvSpPr>
        <p:spPr>
          <a:xfrm>
            <a:off x="4361019" y="1652738"/>
            <a:ext cx="2337600" cy="2337600"/>
          </a:xfrm>
          <a:prstGeom prst="ellipse">
            <a:avLst/>
          </a:prstGeom>
          <a:solidFill>
            <a:schemeClr val="tx1">
              <a:lumMod val="95000"/>
              <a:lumOff val="5000"/>
              <a:alpha val="81920"/>
            </a:scheme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FFFF"/>
                </a:solidFill>
                <a:latin typeface="Titillium Web" panose="020B0604020202020204" charset="0"/>
                <a:ea typeface="Titillium Web"/>
                <a:cs typeface="Titillium Web"/>
                <a:sym typeface="Titillium Web"/>
              </a:rPr>
              <a:t>Death</a:t>
            </a:r>
            <a:endParaRPr b="1" dirty="0">
              <a:solidFill>
                <a:srgbClr val="FFFFFF"/>
              </a:solidFill>
              <a:latin typeface="Titillium Web" panose="020B0604020202020204" charset="0"/>
              <a:ea typeface="Titillium Web"/>
              <a:cs typeface="Titillium Web"/>
              <a:sym typeface="Titillium Web"/>
            </a:endParaRPr>
          </a:p>
        </p:txBody>
      </p:sp>
      <p:grpSp>
        <p:nvGrpSpPr>
          <p:cNvPr id="8" name="Group 7">
            <a:extLst>
              <a:ext uri="{FF2B5EF4-FFF2-40B4-BE49-F238E27FC236}">
                <a16:creationId xmlns:a16="http://schemas.microsoft.com/office/drawing/2014/main" id="{2F617554-B0C8-4F50-8FBE-68989F8C84EA}"/>
              </a:ext>
            </a:extLst>
          </p:cNvPr>
          <p:cNvGrpSpPr/>
          <p:nvPr/>
        </p:nvGrpSpPr>
        <p:grpSpPr>
          <a:xfrm>
            <a:off x="4018545" y="134767"/>
            <a:ext cx="4971184" cy="4811969"/>
            <a:chOff x="4028882" y="137217"/>
            <a:chExt cx="4971184" cy="4811969"/>
          </a:xfrm>
        </p:grpSpPr>
        <p:sp>
          <p:nvSpPr>
            <p:cNvPr id="9" name="TextBox 8">
              <a:extLst>
                <a:ext uri="{FF2B5EF4-FFF2-40B4-BE49-F238E27FC236}">
                  <a16:creationId xmlns:a16="http://schemas.microsoft.com/office/drawing/2014/main" id="{4DE45756-0C6D-45C5-922C-02DDC0FF8009}"/>
                </a:ext>
              </a:extLst>
            </p:cNvPr>
            <p:cNvSpPr txBox="1"/>
            <p:nvPr/>
          </p:nvSpPr>
          <p:spPr>
            <a:xfrm>
              <a:off x="7498222" y="137217"/>
              <a:ext cx="1119368" cy="646331"/>
            </a:xfrm>
            <a:prstGeom prst="rect">
              <a:avLst/>
            </a:prstGeom>
            <a:noFill/>
          </p:spPr>
          <p:txBody>
            <a:bodyPr wrap="square" rtlCol="0">
              <a:spAutoFit/>
            </a:bodyPr>
            <a:lstStyle/>
            <a:p>
              <a:r>
                <a:rPr lang="en-US" sz="3600" dirty="0">
                  <a:solidFill>
                    <a:schemeClr val="accent4"/>
                  </a:solidFill>
                </a:rPr>
                <a:t>33%</a:t>
              </a:r>
            </a:p>
          </p:txBody>
        </p:sp>
        <p:cxnSp>
          <p:nvCxnSpPr>
            <p:cNvPr id="10" name="Straight Connector 9">
              <a:extLst>
                <a:ext uri="{FF2B5EF4-FFF2-40B4-BE49-F238E27FC236}">
                  <a16:creationId xmlns:a16="http://schemas.microsoft.com/office/drawing/2014/main" id="{DCADAA01-5D86-4391-B5E7-A3C623BCE1B9}"/>
                </a:ext>
              </a:extLst>
            </p:cNvPr>
            <p:cNvCxnSpPr/>
            <p:nvPr/>
          </p:nvCxnSpPr>
          <p:spPr>
            <a:xfrm flipV="1">
              <a:off x="7768282" y="733096"/>
              <a:ext cx="224835" cy="22394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953DA4-AD1A-4FD6-B406-9A11085AAC43}"/>
                </a:ext>
              </a:extLst>
            </p:cNvPr>
            <p:cNvSpPr txBox="1"/>
            <p:nvPr/>
          </p:nvSpPr>
          <p:spPr>
            <a:xfrm>
              <a:off x="7880699" y="4302855"/>
              <a:ext cx="1119367" cy="646331"/>
            </a:xfrm>
            <a:prstGeom prst="rect">
              <a:avLst/>
            </a:prstGeom>
            <a:noFill/>
          </p:spPr>
          <p:txBody>
            <a:bodyPr wrap="square" rtlCol="0">
              <a:spAutoFit/>
            </a:bodyPr>
            <a:lstStyle/>
            <a:p>
              <a:r>
                <a:rPr lang="en-US" sz="3600" dirty="0">
                  <a:solidFill>
                    <a:schemeClr val="accent1"/>
                  </a:solidFill>
                </a:rPr>
                <a:t>33%</a:t>
              </a:r>
            </a:p>
          </p:txBody>
        </p:sp>
        <p:cxnSp>
          <p:nvCxnSpPr>
            <p:cNvPr id="12" name="Straight Connector 11">
              <a:extLst>
                <a:ext uri="{FF2B5EF4-FFF2-40B4-BE49-F238E27FC236}">
                  <a16:creationId xmlns:a16="http://schemas.microsoft.com/office/drawing/2014/main" id="{8130329E-AB43-4469-809A-947633B4C6C4}"/>
                </a:ext>
              </a:extLst>
            </p:cNvPr>
            <p:cNvCxnSpPr>
              <a:cxnSpLocks/>
            </p:cNvCxnSpPr>
            <p:nvPr/>
          </p:nvCxnSpPr>
          <p:spPr>
            <a:xfrm flipH="1" flipV="1">
              <a:off x="8083799" y="4148858"/>
              <a:ext cx="224835" cy="22394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50F6BF-A1FE-4F03-858C-CD52DFA04B03}"/>
                </a:ext>
              </a:extLst>
            </p:cNvPr>
            <p:cNvSpPr txBox="1"/>
            <p:nvPr/>
          </p:nvSpPr>
          <p:spPr>
            <a:xfrm>
              <a:off x="4028882" y="1020180"/>
              <a:ext cx="1153447" cy="646331"/>
            </a:xfrm>
            <a:prstGeom prst="rect">
              <a:avLst/>
            </a:prstGeom>
            <a:noFill/>
          </p:spPr>
          <p:txBody>
            <a:bodyPr wrap="square" rtlCol="0">
              <a:spAutoFit/>
            </a:bodyPr>
            <a:lstStyle/>
            <a:p>
              <a:pPr algn="ctr"/>
              <a:r>
                <a:rPr lang="en-US" sz="3600" dirty="0">
                  <a:solidFill>
                    <a:schemeClr val="tx1">
                      <a:lumMod val="75000"/>
                      <a:lumOff val="25000"/>
                    </a:schemeClr>
                  </a:solidFill>
                </a:rPr>
                <a:t>33%</a:t>
              </a:r>
            </a:p>
          </p:txBody>
        </p:sp>
        <p:cxnSp>
          <p:nvCxnSpPr>
            <p:cNvPr id="14" name="Straight Connector 13">
              <a:extLst>
                <a:ext uri="{FF2B5EF4-FFF2-40B4-BE49-F238E27FC236}">
                  <a16:creationId xmlns:a16="http://schemas.microsoft.com/office/drawing/2014/main" id="{852A892C-F6B3-42D3-A5B1-4D4E605DAE59}"/>
                </a:ext>
              </a:extLst>
            </p:cNvPr>
            <p:cNvCxnSpPr>
              <a:cxnSpLocks/>
            </p:cNvCxnSpPr>
            <p:nvPr/>
          </p:nvCxnSpPr>
          <p:spPr>
            <a:xfrm>
              <a:off x="4613289" y="1620089"/>
              <a:ext cx="224835" cy="22394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32266E1-975D-48D8-8560-37F8FF9E5D94}"/>
              </a:ext>
            </a:extLst>
          </p:cNvPr>
          <p:cNvGrpSpPr/>
          <p:nvPr/>
        </p:nvGrpSpPr>
        <p:grpSpPr>
          <a:xfrm>
            <a:off x="4018545" y="134767"/>
            <a:ext cx="4971184" cy="4811969"/>
            <a:chOff x="4028882" y="137217"/>
            <a:chExt cx="4971184" cy="4811969"/>
          </a:xfrm>
        </p:grpSpPr>
        <p:sp>
          <p:nvSpPr>
            <p:cNvPr id="16" name="TextBox 15">
              <a:extLst>
                <a:ext uri="{FF2B5EF4-FFF2-40B4-BE49-F238E27FC236}">
                  <a16:creationId xmlns:a16="http://schemas.microsoft.com/office/drawing/2014/main" id="{F4E174B5-804C-445C-92B6-EFC7457EAC4C}"/>
                </a:ext>
              </a:extLst>
            </p:cNvPr>
            <p:cNvSpPr txBox="1"/>
            <p:nvPr/>
          </p:nvSpPr>
          <p:spPr>
            <a:xfrm>
              <a:off x="7498222" y="137217"/>
              <a:ext cx="1119368" cy="646331"/>
            </a:xfrm>
            <a:prstGeom prst="rect">
              <a:avLst/>
            </a:prstGeom>
            <a:noFill/>
          </p:spPr>
          <p:txBody>
            <a:bodyPr wrap="square" rtlCol="0">
              <a:spAutoFit/>
            </a:bodyPr>
            <a:lstStyle/>
            <a:p>
              <a:r>
                <a:rPr lang="en-US" sz="3600" dirty="0">
                  <a:solidFill>
                    <a:schemeClr val="accent4"/>
                  </a:solidFill>
                </a:rPr>
                <a:t>15%</a:t>
              </a:r>
            </a:p>
          </p:txBody>
        </p:sp>
        <p:cxnSp>
          <p:nvCxnSpPr>
            <p:cNvPr id="17" name="Straight Connector 16">
              <a:extLst>
                <a:ext uri="{FF2B5EF4-FFF2-40B4-BE49-F238E27FC236}">
                  <a16:creationId xmlns:a16="http://schemas.microsoft.com/office/drawing/2014/main" id="{FA0634B0-17B3-47B8-AB1C-94CB5A7D30C3}"/>
                </a:ext>
              </a:extLst>
            </p:cNvPr>
            <p:cNvCxnSpPr/>
            <p:nvPr/>
          </p:nvCxnSpPr>
          <p:spPr>
            <a:xfrm flipV="1">
              <a:off x="7768282" y="733096"/>
              <a:ext cx="224835" cy="22394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886375-74C3-4E06-B715-3A5D63235587}"/>
                </a:ext>
              </a:extLst>
            </p:cNvPr>
            <p:cNvSpPr txBox="1"/>
            <p:nvPr/>
          </p:nvSpPr>
          <p:spPr>
            <a:xfrm>
              <a:off x="7880699" y="4302855"/>
              <a:ext cx="1119367" cy="646331"/>
            </a:xfrm>
            <a:prstGeom prst="rect">
              <a:avLst/>
            </a:prstGeom>
            <a:noFill/>
          </p:spPr>
          <p:txBody>
            <a:bodyPr wrap="square" rtlCol="0">
              <a:spAutoFit/>
            </a:bodyPr>
            <a:lstStyle/>
            <a:p>
              <a:r>
                <a:rPr lang="en-US" sz="3600" dirty="0">
                  <a:solidFill>
                    <a:schemeClr val="accent1"/>
                  </a:solidFill>
                </a:rPr>
                <a:t>35%</a:t>
              </a:r>
            </a:p>
          </p:txBody>
        </p:sp>
        <p:cxnSp>
          <p:nvCxnSpPr>
            <p:cNvPr id="19" name="Straight Connector 18">
              <a:extLst>
                <a:ext uri="{FF2B5EF4-FFF2-40B4-BE49-F238E27FC236}">
                  <a16:creationId xmlns:a16="http://schemas.microsoft.com/office/drawing/2014/main" id="{CC359911-47E8-43FF-AA4F-1A6238134214}"/>
                </a:ext>
              </a:extLst>
            </p:cNvPr>
            <p:cNvCxnSpPr>
              <a:cxnSpLocks/>
            </p:cNvCxnSpPr>
            <p:nvPr/>
          </p:nvCxnSpPr>
          <p:spPr>
            <a:xfrm flipH="1" flipV="1">
              <a:off x="8083799" y="4148858"/>
              <a:ext cx="224835" cy="22394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9E3A3A3-C789-4876-918E-30640C36D27C}"/>
                </a:ext>
              </a:extLst>
            </p:cNvPr>
            <p:cNvSpPr txBox="1"/>
            <p:nvPr/>
          </p:nvSpPr>
          <p:spPr>
            <a:xfrm>
              <a:off x="4028882" y="1020180"/>
              <a:ext cx="1153447" cy="646331"/>
            </a:xfrm>
            <a:prstGeom prst="rect">
              <a:avLst/>
            </a:prstGeom>
            <a:noFill/>
          </p:spPr>
          <p:txBody>
            <a:bodyPr wrap="square" rtlCol="0">
              <a:spAutoFit/>
            </a:bodyPr>
            <a:lstStyle/>
            <a:p>
              <a:pPr algn="ctr"/>
              <a:r>
                <a:rPr lang="en-US" sz="3600" dirty="0">
                  <a:solidFill>
                    <a:schemeClr val="tx1">
                      <a:lumMod val="75000"/>
                      <a:lumOff val="25000"/>
                    </a:schemeClr>
                  </a:solidFill>
                </a:rPr>
                <a:t>50%</a:t>
              </a:r>
            </a:p>
          </p:txBody>
        </p:sp>
        <p:cxnSp>
          <p:nvCxnSpPr>
            <p:cNvPr id="21" name="Straight Connector 20">
              <a:extLst>
                <a:ext uri="{FF2B5EF4-FFF2-40B4-BE49-F238E27FC236}">
                  <a16:creationId xmlns:a16="http://schemas.microsoft.com/office/drawing/2014/main" id="{53D0D931-B54B-42A0-A8C6-584149621308}"/>
                </a:ext>
              </a:extLst>
            </p:cNvPr>
            <p:cNvCxnSpPr>
              <a:cxnSpLocks/>
            </p:cNvCxnSpPr>
            <p:nvPr/>
          </p:nvCxnSpPr>
          <p:spPr>
            <a:xfrm>
              <a:off x="4613289" y="1620089"/>
              <a:ext cx="224835" cy="22394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F70A-728F-43AD-8D87-9FBEE9C2540E}"/>
              </a:ext>
            </a:extLst>
          </p:cNvPr>
          <p:cNvSpPr>
            <a:spLocks noGrp="1"/>
          </p:cNvSpPr>
          <p:nvPr>
            <p:ph type="title"/>
          </p:nvPr>
        </p:nvSpPr>
        <p:spPr/>
        <p:txBody>
          <a:bodyPr/>
          <a:lstStyle/>
          <a:p>
            <a:r>
              <a:rPr lang="en-US" dirty="0"/>
              <a:t>Case Study:</a:t>
            </a:r>
            <a:br>
              <a:rPr lang="en-US" dirty="0"/>
            </a:br>
            <a:r>
              <a:rPr lang="en-US" dirty="0">
                <a:solidFill>
                  <a:schemeClr val="accent3"/>
                </a:solidFill>
              </a:rPr>
              <a:t>The CHIPS Trial</a:t>
            </a:r>
          </a:p>
        </p:txBody>
      </p:sp>
      <p:sp>
        <p:nvSpPr>
          <p:cNvPr id="19" name="Text Placeholder 18">
            <a:extLst>
              <a:ext uri="{FF2B5EF4-FFF2-40B4-BE49-F238E27FC236}">
                <a16:creationId xmlns:a16="http://schemas.microsoft.com/office/drawing/2014/main" id="{894CD35D-AA93-40A2-9023-197E6B7BBB0A}"/>
              </a:ext>
            </a:extLst>
          </p:cNvPr>
          <p:cNvSpPr>
            <a:spLocks noGrp="1"/>
          </p:cNvSpPr>
          <p:nvPr>
            <p:ph type="body" idx="1"/>
          </p:nvPr>
        </p:nvSpPr>
        <p:spPr>
          <a:xfrm>
            <a:off x="844425" y="1586325"/>
            <a:ext cx="4224880" cy="3148500"/>
          </a:xfrm>
        </p:spPr>
        <p:txBody>
          <a:bodyPr/>
          <a:lstStyle/>
          <a:p>
            <a:r>
              <a:rPr lang="en-US" dirty="0"/>
              <a:t>International, open, pragmatic RCT</a:t>
            </a:r>
          </a:p>
          <a:p>
            <a:r>
              <a:rPr lang="en-US" dirty="0"/>
              <a:t>~1000 individuals</a:t>
            </a:r>
          </a:p>
          <a:p>
            <a:r>
              <a:rPr lang="en-US" dirty="0"/>
              <a:t>Comparing two treatment approaches</a:t>
            </a:r>
          </a:p>
        </p:txBody>
      </p:sp>
      <p:sp>
        <p:nvSpPr>
          <p:cNvPr id="3" name="Slide Number Placeholder 2">
            <a:extLst>
              <a:ext uri="{FF2B5EF4-FFF2-40B4-BE49-F238E27FC236}">
                <a16:creationId xmlns:a16="http://schemas.microsoft.com/office/drawing/2014/main" id="{151A2866-2CA7-474C-AC23-A49540B96A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graphicFrame>
        <p:nvGraphicFramePr>
          <p:cNvPr id="18" name="Diagram 17">
            <a:extLst>
              <a:ext uri="{FF2B5EF4-FFF2-40B4-BE49-F238E27FC236}">
                <a16:creationId xmlns:a16="http://schemas.microsoft.com/office/drawing/2014/main" id="{14C21E7A-D6A3-439B-8266-1CA0DA2800ED}"/>
              </a:ext>
            </a:extLst>
          </p:cNvPr>
          <p:cNvGraphicFramePr/>
          <p:nvPr>
            <p:extLst>
              <p:ext uri="{D42A27DB-BD31-4B8C-83A1-F6EECF244321}">
                <p14:modId xmlns:p14="http://schemas.microsoft.com/office/powerpoint/2010/main" val="1803128152"/>
              </p:ext>
            </p:extLst>
          </p:nvPr>
        </p:nvGraphicFramePr>
        <p:xfrm>
          <a:off x="5136621" y="2151852"/>
          <a:ext cx="3358607" cy="1008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Arc 19">
            <a:extLst>
              <a:ext uri="{FF2B5EF4-FFF2-40B4-BE49-F238E27FC236}">
                <a16:creationId xmlns:a16="http://schemas.microsoft.com/office/drawing/2014/main" id="{9E14FBB6-5A8D-4E7D-9DE1-37AF996ED4D4}"/>
              </a:ext>
            </a:extLst>
          </p:cNvPr>
          <p:cNvSpPr/>
          <p:nvPr/>
        </p:nvSpPr>
        <p:spPr>
          <a:xfrm flipV="1">
            <a:off x="2800211" y="2564706"/>
            <a:ext cx="3264569" cy="1191737"/>
          </a:xfrm>
          <a:custGeom>
            <a:avLst/>
            <a:gdLst>
              <a:gd name="connsiteX0" fmla="*/ 1169 w 3264569"/>
              <a:gd name="connsiteY0" fmla="*/ 573319 h 1191737"/>
              <a:gd name="connsiteX1" fmla="*/ 1607061 w 3264569"/>
              <a:gd name="connsiteY1" fmla="*/ 71 h 1191737"/>
              <a:gd name="connsiteX2" fmla="*/ 3207922 w 3264569"/>
              <a:gd name="connsiteY2" fmla="*/ 440251 h 1191737"/>
              <a:gd name="connsiteX3" fmla="*/ 2651197 w 3264569"/>
              <a:gd name="connsiteY3" fmla="*/ 495236 h 1191737"/>
              <a:gd name="connsiteX4" fmla="*/ 2125985 w 3264569"/>
              <a:gd name="connsiteY4" fmla="*/ 547109 h 1191737"/>
              <a:gd name="connsiteX5" fmla="*/ 1632285 w 3264569"/>
              <a:gd name="connsiteY5" fmla="*/ 595869 h 1191737"/>
              <a:gd name="connsiteX6" fmla="*/ 1121202 w 3264569"/>
              <a:gd name="connsiteY6" fmla="*/ 588803 h 1191737"/>
              <a:gd name="connsiteX7" fmla="*/ 610119 w 3264569"/>
              <a:gd name="connsiteY7" fmla="*/ 581738 h 1191737"/>
              <a:gd name="connsiteX8" fmla="*/ 1169 w 3264569"/>
              <a:gd name="connsiteY8" fmla="*/ 573319 h 1191737"/>
              <a:gd name="connsiteX0" fmla="*/ 1169 w 3264569"/>
              <a:gd name="connsiteY0" fmla="*/ 573319 h 1191737"/>
              <a:gd name="connsiteX1" fmla="*/ 1607061 w 3264569"/>
              <a:gd name="connsiteY1" fmla="*/ 71 h 1191737"/>
              <a:gd name="connsiteX2" fmla="*/ 3207922 w 3264569"/>
              <a:gd name="connsiteY2" fmla="*/ 440251 h 1191737"/>
            </a:gdLst>
            <a:ahLst/>
            <a:cxnLst>
              <a:cxn ang="0">
                <a:pos x="connsiteX0" y="connsiteY0"/>
              </a:cxn>
              <a:cxn ang="0">
                <a:pos x="connsiteX1" y="connsiteY1"/>
              </a:cxn>
              <a:cxn ang="0">
                <a:pos x="connsiteX2" y="connsiteY2"/>
              </a:cxn>
            </a:cxnLst>
            <a:rect l="l" t="t" r="r" b="b"/>
            <a:pathLst>
              <a:path w="3264569" h="1191737" stroke="0" extrusionOk="0">
                <a:moveTo>
                  <a:pt x="1169" y="573319"/>
                </a:moveTo>
                <a:cubicBezTo>
                  <a:pt x="-71418" y="191766"/>
                  <a:pt x="708489" y="16595"/>
                  <a:pt x="1607061" y="71"/>
                </a:cubicBezTo>
                <a:cubicBezTo>
                  <a:pt x="2403768" y="6406"/>
                  <a:pt x="2978411" y="178225"/>
                  <a:pt x="3207922" y="440251"/>
                </a:cubicBezTo>
                <a:cubicBezTo>
                  <a:pt x="3000508" y="451712"/>
                  <a:pt x="2887237" y="491720"/>
                  <a:pt x="2651197" y="495236"/>
                </a:cubicBezTo>
                <a:cubicBezTo>
                  <a:pt x="2415157" y="498752"/>
                  <a:pt x="2274401" y="516760"/>
                  <a:pt x="2125985" y="547109"/>
                </a:cubicBezTo>
                <a:cubicBezTo>
                  <a:pt x="1977569" y="577457"/>
                  <a:pt x="1852162" y="595112"/>
                  <a:pt x="1632285" y="595869"/>
                </a:cubicBezTo>
                <a:cubicBezTo>
                  <a:pt x="1434588" y="587458"/>
                  <a:pt x="1316831" y="574193"/>
                  <a:pt x="1121202" y="588803"/>
                </a:cubicBezTo>
                <a:cubicBezTo>
                  <a:pt x="925573" y="603413"/>
                  <a:pt x="848884" y="606766"/>
                  <a:pt x="610119" y="581738"/>
                </a:cubicBezTo>
                <a:cubicBezTo>
                  <a:pt x="371354" y="556709"/>
                  <a:pt x="248969" y="594980"/>
                  <a:pt x="1169" y="573319"/>
                </a:cubicBezTo>
                <a:close/>
              </a:path>
              <a:path w="3264569" h="1191737" fill="none" extrusionOk="0">
                <a:moveTo>
                  <a:pt x="1169" y="573319"/>
                </a:moveTo>
                <a:cubicBezTo>
                  <a:pt x="45243" y="373189"/>
                  <a:pt x="750951" y="22645"/>
                  <a:pt x="1607061" y="71"/>
                </a:cubicBezTo>
                <a:cubicBezTo>
                  <a:pt x="2395207" y="46742"/>
                  <a:pt x="3018808" y="171967"/>
                  <a:pt x="3207922" y="440251"/>
                </a:cubicBezTo>
              </a:path>
              <a:path w="3264569" h="1191737" fill="none" stroke="0" extrusionOk="0">
                <a:moveTo>
                  <a:pt x="1169" y="573319"/>
                </a:moveTo>
                <a:cubicBezTo>
                  <a:pt x="97396" y="272036"/>
                  <a:pt x="712486" y="601"/>
                  <a:pt x="1607061" y="71"/>
                </a:cubicBezTo>
                <a:cubicBezTo>
                  <a:pt x="2392318" y="27468"/>
                  <a:pt x="3049693" y="231877"/>
                  <a:pt x="3207922" y="440251"/>
                </a:cubicBezTo>
              </a:path>
            </a:pathLst>
          </a:custGeom>
          <a:ln w="28575">
            <a:solidFill>
              <a:schemeClr val="accent2"/>
            </a:solidFill>
            <a:prstDash val="sysDash"/>
            <a:tailEnd type="arrow"/>
            <a:extLst>
              <a:ext uri="{C807C97D-BFC1-408E-A445-0C87EB9F89A2}">
                <ask:lineSketchStyleProps xmlns="" xmlns:ask="http://schemas.microsoft.com/office/drawing/2018/sketchyshapes" sd="1219033472">
                  <a:prstGeom prst="arc">
                    <a:avLst>
                      <a:gd name="adj1" fmla="val 10847523"/>
                      <a:gd name="adj2" fmla="val 21261568"/>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D6EA6041-FA00-4A3A-96F3-B55A766610E8}"/>
              </a:ext>
            </a:extLst>
          </p:cNvPr>
          <p:cNvSpPr/>
          <p:nvPr/>
        </p:nvSpPr>
        <p:spPr>
          <a:xfrm>
            <a:off x="114716" y="1289928"/>
            <a:ext cx="8871284" cy="3469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1401655F-636C-4E25-A933-A6E9C727E9B5}"/>
              </a:ext>
            </a:extLst>
          </p:cNvPr>
          <p:cNvPicPr>
            <a:picLocks noChangeAspect="1"/>
          </p:cNvPicPr>
          <p:nvPr/>
        </p:nvPicPr>
        <p:blipFill>
          <a:blip r:embed="rId7"/>
          <a:stretch>
            <a:fillRect/>
          </a:stretch>
        </p:blipFill>
        <p:spPr>
          <a:xfrm>
            <a:off x="1588826" y="1279900"/>
            <a:ext cx="6119373" cy="3250917"/>
          </a:xfrm>
          <a:prstGeom prst="rect">
            <a:avLst/>
          </a:prstGeom>
        </p:spPr>
      </p:pic>
    </p:spTree>
    <p:extLst>
      <p:ext uri="{BB962C8B-B14F-4D97-AF65-F5344CB8AC3E}">
        <p14:creationId xmlns:p14="http://schemas.microsoft.com/office/powerpoint/2010/main" val="389666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30313 -0.41296 " pathEditMode="relative" rAng="0" ptsTypes="AA">
                                      <p:cBhvr>
                                        <p:cTn id="6" dur="1000" fill="hold"/>
                                        <p:tgtEl>
                                          <p:spTgt spid="5"/>
                                        </p:tgtEl>
                                        <p:attrNameLst>
                                          <p:attrName>ppt_x</p:attrName>
                                          <p:attrName>ppt_y</p:attrName>
                                        </p:attrNameLst>
                                      </p:cBhvr>
                                      <p:rCtr x="15156" y="-20648"/>
                                    </p:animMotion>
                                  </p:childTnLst>
                                </p:cTn>
                              </p:par>
                              <p:par>
                                <p:cTn id="7" presetID="6" presetClass="emph" presetSubtype="0" fill="hold" nodeType="withEffect">
                                  <p:stCondLst>
                                    <p:cond delay="0"/>
                                  </p:stCondLst>
                                  <p:childTnLst>
                                    <p:animScale>
                                      <p:cBhvr>
                                        <p:cTn id="8" dur="1000" fill="hold"/>
                                        <p:tgtEl>
                                          <p:spTgt spid="5"/>
                                        </p:tgtEl>
                                      </p:cBhvr>
                                      <p:by x="50000" y="50000"/>
                                    </p:animScale>
                                  </p:childTnLst>
                                </p:cTn>
                              </p:par>
                              <p:par>
                                <p:cTn id="9" presetID="1" presetClass="exit" presetSubtype="0" fill="hold" grpId="0" nodeType="withEffect">
                                  <p:stCondLst>
                                    <p:cond delay="150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3FF4-18F2-47DE-BDFF-597310D000CB}"/>
              </a:ext>
            </a:extLst>
          </p:cNvPr>
          <p:cNvSpPr>
            <a:spLocks noGrp="1"/>
          </p:cNvSpPr>
          <p:nvPr>
            <p:ph type="title"/>
          </p:nvPr>
        </p:nvSpPr>
        <p:spPr/>
        <p:txBody>
          <a:bodyPr/>
          <a:lstStyle/>
          <a:p>
            <a:r>
              <a:rPr lang="en-US" dirty="0"/>
              <a:t>Case Study:</a:t>
            </a:r>
            <a:br>
              <a:rPr lang="en-US" dirty="0"/>
            </a:br>
            <a:r>
              <a:rPr lang="en-US" dirty="0">
                <a:solidFill>
                  <a:schemeClr val="accent3"/>
                </a:solidFill>
              </a:rPr>
              <a:t>The CHIPS Trial</a:t>
            </a:r>
            <a:endParaRPr lang="en-US" dirty="0"/>
          </a:p>
        </p:txBody>
      </p:sp>
      <p:sp>
        <p:nvSpPr>
          <p:cNvPr id="3" name="Text Placeholder 2">
            <a:extLst>
              <a:ext uri="{FF2B5EF4-FFF2-40B4-BE49-F238E27FC236}">
                <a16:creationId xmlns:a16="http://schemas.microsoft.com/office/drawing/2014/main" id="{2EF5C946-FF4A-4ED5-9CA3-E77A20082E66}"/>
              </a:ext>
            </a:extLst>
          </p:cNvPr>
          <p:cNvSpPr>
            <a:spLocks noGrp="1"/>
          </p:cNvSpPr>
          <p:nvPr>
            <p:ph type="body" idx="1"/>
          </p:nvPr>
        </p:nvSpPr>
        <p:spPr/>
        <p:txBody>
          <a:bodyPr/>
          <a:lstStyle/>
          <a:p>
            <a:r>
              <a:rPr lang="en-US" dirty="0"/>
              <a:t>Composite outcome: </a:t>
            </a:r>
          </a:p>
        </p:txBody>
      </p:sp>
      <p:sp>
        <p:nvSpPr>
          <p:cNvPr id="7" name="Text Placeholder 6">
            <a:extLst>
              <a:ext uri="{FF2B5EF4-FFF2-40B4-BE49-F238E27FC236}">
                <a16:creationId xmlns:a16="http://schemas.microsoft.com/office/drawing/2014/main" id="{8D6744C0-7FE0-4865-9656-91BDF4FAB537}"/>
              </a:ext>
            </a:extLst>
          </p:cNvPr>
          <p:cNvSpPr>
            <a:spLocks noGrp="1"/>
          </p:cNvSpPr>
          <p:nvPr>
            <p:ph type="body" idx="2"/>
          </p:nvPr>
        </p:nvSpPr>
        <p:spPr>
          <a:xfrm>
            <a:off x="4308498" y="1584700"/>
            <a:ext cx="4374394" cy="3219000"/>
          </a:xfrm>
        </p:spPr>
        <p:txBody>
          <a:bodyPr/>
          <a:lstStyle/>
          <a:p>
            <a:r>
              <a:rPr lang="en-US" dirty="0"/>
              <a:t>Secondary Outcomes:</a:t>
            </a:r>
          </a:p>
          <a:p>
            <a:pPr marL="114300" indent="0">
              <a:buNone/>
            </a:pPr>
            <a:r>
              <a:rPr lang="en-US" sz="1000" dirty="0"/>
              <a:t> </a:t>
            </a:r>
            <a:endParaRPr lang="en-US" dirty="0"/>
          </a:p>
          <a:p>
            <a:pPr lvl="1"/>
            <a:r>
              <a:rPr lang="en-US" dirty="0"/>
              <a:t>Severe high blood pressure</a:t>
            </a:r>
          </a:p>
          <a:p>
            <a:pPr marL="571500" lvl="1" indent="0">
              <a:buNone/>
            </a:pPr>
            <a:endParaRPr lang="en-US" dirty="0"/>
          </a:p>
          <a:p>
            <a:pPr lvl="1"/>
            <a:r>
              <a:rPr lang="en-US" dirty="0"/>
              <a:t>Baby born smaller than expected</a:t>
            </a:r>
          </a:p>
        </p:txBody>
      </p:sp>
      <p:sp>
        <p:nvSpPr>
          <p:cNvPr id="4" name="Slide Number Placeholder 3">
            <a:extLst>
              <a:ext uri="{FF2B5EF4-FFF2-40B4-BE49-F238E27FC236}">
                <a16:creationId xmlns:a16="http://schemas.microsoft.com/office/drawing/2014/main" id="{EB961EE3-D699-4A9E-B758-D5C98480ABCC}"/>
              </a:ext>
            </a:extLst>
          </p:cNvPr>
          <p:cNvSpPr>
            <a:spLocks noGrp="1"/>
          </p:cNvSpPr>
          <p:nvPr>
            <p:ph type="sldNum" idx="12"/>
          </p:nvPr>
        </p:nvSpPr>
        <p:spPr/>
        <p:txBody>
          <a:bodyPr/>
          <a:lstStyle/>
          <a:p>
            <a:fld id="{00000000-1234-1234-1234-123412341234}" type="slidenum">
              <a:rPr lang="en" smtClean="0"/>
              <a:pPr/>
              <a:t>6</a:t>
            </a:fld>
            <a:endParaRPr lang="en" dirty="0"/>
          </a:p>
        </p:txBody>
      </p:sp>
      <p:sp>
        <p:nvSpPr>
          <p:cNvPr id="5" name="Google Shape;169;p26">
            <a:extLst>
              <a:ext uri="{FF2B5EF4-FFF2-40B4-BE49-F238E27FC236}">
                <a16:creationId xmlns:a16="http://schemas.microsoft.com/office/drawing/2014/main" id="{B2335965-11F6-4688-BAFB-1AD73FB3C7BD}"/>
              </a:ext>
            </a:extLst>
          </p:cNvPr>
          <p:cNvSpPr/>
          <p:nvPr/>
        </p:nvSpPr>
        <p:spPr>
          <a:xfrm>
            <a:off x="2260362" y="2294020"/>
            <a:ext cx="1645920" cy="1646122"/>
          </a:xfrm>
          <a:prstGeom prst="ellipse">
            <a:avLst/>
          </a:prstGeom>
          <a:solidFill>
            <a:schemeClr val="accent4"/>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High Level </a:t>
            </a:r>
          </a:p>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of</a:t>
            </a:r>
          </a:p>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Neonatal </a:t>
            </a:r>
          </a:p>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Care</a:t>
            </a:r>
          </a:p>
        </p:txBody>
      </p:sp>
      <p:sp>
        <p:nvSpPr>
          <p:cNvPr id="6" name="Google Shape;170;p26">
            <a:extLst>
              <a:ext uri="{FF2B5EF4-FFF2-40B4-BE49-F238E27FC236}">
                <a16:creationId xmlns:a16="http://schemas.microsoft.com/office/drawing/2014/main" id="{0D6A4595-B1B1-41BF-997A-486C16452A01}"/>
              </a:ext>
            </a:extLst>
          </p:cNvPr>
          <p:cNvSpPr/>
          <p:nvPr/>
        </p:nvSpPr>
        <p:spPr>
          <a:xfrm>
            <a:off x="844425" y="2294020"/>
            <a:ext cx="1645920" cy="1646121"/>
          </a:xfrm>
          <a:prstGeom prst="ellipse">
            <a:avLst/>
          </a:prstGeom>
          <a:solidFill>
            <a:schemeClr val="accent5">
              <a:lumMod val="75000"/>
              <a:alpha val="81920"/>
            </a:scheme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FFFF"/>
                </a:solidFill>
                <a:latin typeface="Titillium Web" panose="020B0604020202020204" charset="0"/>
                <a:ea typeface="Titillium Web"/>
                <a:cs typeface="Titillium Web"/>
                <a:sym typeface="Titillium Web"/>
              </a:rPr>
              <a:t>Infant</a:t>
            </a:r>
          </a:p>
          <a:p>
            <a:pPr marL="0" lvl="0" indent="0" algn="ctr" rtl="0">
              <a:spcBef>
                <a:spcPts val="0"/>
              </a:spcBef>
              <a:spcAft>
                <a:spcPts val="0"/>
              </a:spcAft>
              <a:buNone/>
            </a:pPr>
            <a:r>
              <a:rPr lang="en-US" b="1" dirty="0">
                <a:solidFill>
                  <a:srgbClr val="FFFFFF"/>
                </a:solidFill>
                <a:latin typeface="Titillium Web" panose="020B0604020202020204" charset="0"/>
                <a:ea typeface="Titillium Web"/>
                <a:cs typeface="Titillium Web"/>
                <a:sym typeface="Titillium Web"/>
              </a:rPr>
              <a:t>Death</a:t>
            </a:r>
            <a:endParaRPr b="1" dirty="0">
              <a:solidFill>
                <a:srgbClr val="FFFFFF"/>
              </a:solidFill>
              <a:latin typeface="Titillium Web" panose="020B0604020202020204" charset="0"/>
              <a:ea typeface="Titillium Web"/>
              <a:cs typeface="Titillium Web"/>
              <a:sym typeface="Titillium Web"/>
            </a:endParaRPr>
          </a:p>
        </p:txBody>
      </p:sp>
    </p:spTree>
    <p:extLst>
      <p:ext uri="{BB962C8B-B14F-4D97-AF65-F5344CB8AC3E}">
        <p14:creationId xmlns:p14="http://schemas.microsoft.com/office/powerpoint/2010/main" val="5339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3FF4-18F2-47DE-BDFF-597310D000CB}"/>
              </a:ext>
            </a:extLst>
          </p:cNvPr>
          <p:cNvSpPr>
            <a:spLocks noGrp="1"/>
          </p:cNvSpPr>
          <p:nvPr>
            <p:ph type="title"/>
          </p:nvPr>
        </p:nvSpPr>
        <p:spPr/>
        <p:txBody>
          <a:bodyPr/>
          <a:lstStyle/>
          <a:p>
            <a:r>
              <a:rPr lang="en-US" dirty="0"/>
              <a:t>Case Study:</a:t>
            </a:r>
            <a:br>
              <a:rPr lang="en-US" dirty="0"/>
            </a:br>
            <a:r>
              <a:rPr lang="en-US" dirty="0">
                <a:solidFill>
                  <a:schemeClr val="accent3"/>
                </a:solidFill>
              </a:rPr>
              <a:t>The CHIPS Trial</a:t>
            </a:r>
            <a:endParaRPr lang="en-US" dirty="0"/>
          </a:p>
        </p:txBody>
      </p:sp>
      <p:sp>
        <p:nvSpPr>
          <p:cNvPr id="3" name="Text Placeholder 2">
            <a:extLst>
              <a:ext uri="{FF2B5EF4-FFF2-40B4-BE49-F238E27FC236}">
                <a16:creationId xmlns:a16="http://schemas.microsoft.com/office/drawing/2014/main" id="{2EF5C946-FF4A-4ED5-9CA3-E77A20082E66}"/>
              </a:ext>
            </a:extLst>
          </p:cNvPr>
          <p:cNvSpPr>
            <a:spLocks noGrp="1"/>
          </p:cNvSpPr>
          <p:nvPr>
            <p:ph type="body" idx="1"/>
          </p:nvPr>
        </p:nvSpPr>
        <p:spPr/>
        <p:txBody>
          <a:bodyPr/>
          <a:lstStyle/>
          <a:p>
            <a:r>
              <a:rPr lang="en-US" dirty="0"/>
              <a:t>Composite outcome: </a:t>
            </a:r>
          </a:p>
        </p:txBody>
      </p:sp>
      <p:sp>
        <p:nvSpPr>
          <p:cNvPr id="7" name="Text Placeholder 6">
            <a:extLst>
              <a:ext uri="{FF2B5EF4-FFF2-40B4-BE49-F238E27FC236}">
                <a16:creationId xmlns:a16="http://schemas.microsoft.com/office/drawing/2014/main" id="{8D6744C0-7FE0-4865-9656-91BDF4FAB537}"/>
              </a:ext>
            </a:extLst>
          </p:cNvPr>
          <p:cNvSpPr>
            <a:spLocks noGrp="1"/>
          </p:cNvSpPr>
          <p:nvPr>
            <p:ph type="body" idx="2"/>
          </p:nvPr>
        </p:nvSpPr>
        <p:spPr>
          <a:xfrm>
            <a:off x="4308498" y="1584700"/>
            <a:ext cx="4374394" cy="3219000"/>
          </a:xfrm>
        </p:spPr>
        <p:txBody>
          <a:bodyPr/>
          <a:lstStyle/>
          <a:p>
            <a:r>
              <a:rPr lang="en-US" dirty="0"/>
              <a:t>Secondary Outcomes:</a:t>
            </a:r>
          </a:p>
          <a:p>
            <a:pPr marL="114300" indent="0">
              <a:buNone/>
            </a:pPr>
            <a:r>
              <a:rPr lang="en-US" sz="1000" dirty="0"/>
              <a:t> </a:t>
            </a:r>
            <a:endParaRPr lang="en-US" dirty="0"/>
          </a:p>
          <a:p>
            <a:pPr lvl="1"/>
            <a:r>
              <a:rPr lang="en-US" dirty="0"/>
              <a:t>Severe high blood pressure</a:t>
            </a:r>
          </a:p>
          <a:p>
            <a:pPr marL="571500" lvl="1" indent="0">
              <a:buNone/>
            </a:pPr>
            <a:endParaRPr lang="en-US" dirty="0"/>
          </a:p>
          <a:p>
            <a:pPr lvl="1"/>
            <a:r>
              <a:rPr lang="en-US" dirty="0"/>
              <a:t>Baby born smaller than expected </a:t>
            </a:r>
          </a:p>
        </p:txBody>
      </p:sp>
      <p:sp>
        <p:nvSpPr>
          <p:cNvPr id="4" name="Slide Number Placeholder 3">
            <a:extLst>
              <a:ext uri="{FF2B5EF4-FFF2-40B4-BE49-F238E27FC236}">
                <a16:creationId xmlns:a16="http://schemas.microsoft.com/office/drawing/2014/main" id="{EB961EE3-D699-4A9E-B758-D5C98480ABCC}"/>
              </a:ext>
            </a:extLst>
          </p:cNvPr>
          <p:cNvSpPr>
            <a:spLocks noGrp="1"/>
          </p:cNvSpPr>
          <p:nvPr>
            <p:ph type="sldNum" idx="12"/>
          </p:nvPr>
        </p:nvSpPr>
        <p:spPr/>
        <p:txBody>
          <a:bodyPr/>
          <a:lstStyle/>
          <a:p>
            <a:fld id="{00000000-1234-1234-1234-123412341234}" type="slidenum">
              <a:rPr lang="en" smtClean="0"/>
              <a:pPr/>
              <a:t>7</a:t>
            </a:fld>
            <a:endParaRPr lang="en" dirty="0"/>
          </a:p>
        </p:txBody>
      </p:sp>
      <p:sp>
        <p:nvSpPr>
          <p:cNvPr id="5" name="Google Shape;169;p26">
            <a:extLst>
              <a:ext uri="{FF2B5EF4-FFF2-40B4-BE49-F238E27FC236}">
                <a16:creationId xmlns:a16="http://schemas.microsoft.com/office/drawing/2014/main" id="{B2335965-11F6-4688-BAFB-1AD73FB3C7BD}"/>
              </a:ext>
            </a:extLst>
          </p:cNvPr>
          <p:cNvSpPr/>
          <p:nvPr/>
        </p:nvSpPr>
        <p:spPr>
          <a:xfrm>
            <a:off x="2260362" y="2294020"/>
            <a:ext cx="1645920" cy="1646122"/>
          </a:xfrm>
          <a:prstGeom prst="ellipse">
            <a:avLst/>
          </a:prstGeom>
          <a:solidFill>
            <a:schemeClr val="accent4"/>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High Level </a:t>
            </a:r>
          </a:p>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of</a:t>
            </a:r>
          </a:p>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Neonatal </a:t>
            </a:r>
          </a:p>
          <a:p>
            <a:pPr marL="0" lvl="0" indent="0" algn="ctr" rtl="0">
              <a:spcBef>
                <a:spcPts val="0"/>
              </a:spcBef>
              <a:spcAft>
                <a:spcPts val="0"/>
              </a:spcAft>
              <a:buNone/>
            </a:pPr>
            <a:r>
              <a:rPr lang="en-US" b="1" dirty="0">
                <a:solidFill>
                  <a:schemeClr val="bg1">
                    <a:lumMod val="95000"/>
                  </a:schemeClr>
                </a:solidFill>
                <a:latin typeface="Titillium Web" panose="020B0604020202020204" charset="0"/>
                <a:ea typeface="Titillium Web"/>
                <a:cs typeface="Titillium Web"/>
                <a:sym typeface="Titillium Web"/>
              </a:rPr>
              <a:t>Care</a:t>
            </a:r>
          </a:p>
        </p:txBody>
      </p:sp>
      <p:sp>
        <p:nvSpPr>
          <p:cNvPr id="6" name="Google Shape;170;p26">
            <a:extLst>
              <a:ext uri="{FF2B5EF4-FFF2-40B4-BE49-F238E27FC236}">
                <a16:creationId xmlns:a16="http://schemas.microsoft.com/office/drawing/2014/main" id="{0D6A4595-B1B1-41BF-997A-486C16452A01}"/>
              </a:ext>
            </a:extLst>
          </p:cNvPr>
          <p:cNvSpPr/>
          <p:nvPr/>
        </p:nvSpPr>
        <p:spPr>
          <a:xfrm>
            <a:off x="844425" y="2294020"/>
            <a:ext cx="1645920" cy="1646121"/>
          </a:xfrm>
          <a:prstGeom prst="ellipse">
            <a:avLst/>
          </a:prstGeom>
          <a:solidFill>
            <a:schemeClr val="accent5">
              <a:lumMod val="75000"/>
              <a:alpha val="81920"/>
            </a:scheme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FFFF"/>
                </a:solidFill>
                <a:latin typeface="Titillium Web" panose="020B0604020202020204" charset="0"/>
                <a:ea typeface="Titillium Web"/>
                <a:cs typeface="Titillium Web"/>
                <a:sym typeface="Titillium Web"/>
              </a:rPr>
              <a:t>Infant</a:t>
            </a:r>
          </a:p>
          <a:p>
            <a:pPr marL="0" lvl="0" indent="0" algn="ctr" rtl="0">
              <a:spcBef>
                <a:spcPts val="0"/>
              </a:spcBef>
              <a:spcAft>
                <a:spcPts val="0"/>
              </a:spcAft>
              <a:buNone/>
            </a:pPr>
            <a:r>
              <a:rPr lang="en-US" b="1" dirty="0">
                <a:solidFill>
                  <a:srgbClr val="FFFFFF"/>
                </a:solidFill>
                <a:latin typeface="Titillium Web" panose="020B0604020202020204" charset="0"/>
                <a:ea typeface="Titillium Web"/>
                <a:cs typeface="Titillium Web"/>
                <a:sym typeface="Titillium Web"/>
              </a:rPr>
              <a:t>Death</a:t>
            </a:r>
            <a:endParaRPr b="1" dirty="0">
              <a:solidFill>
                <a:srgbClr val="FFFFFF"/>
              </a:solidFill>
              <a:latin typeface="Titillium Web" panose="020B0604020202020204" charset="0"/>
              <a:ea typeface="Titillium Web"/>
              <a:cs typeface="Titillium Web"/>
              <a:sym typeface="Titillium Web"/>
            </a:endParaRPr>
          </a:p>
        </p:txBody>
      </p:sp>
      <p:sp>
        <p:nvSpPr>
          <p:cNvPr id="8" name="TextBox 7">
            <a:extLst>
              <a:ext uri="{FF2B5EF4-FFF2-40B4-BE49-F238E27FC236}">
                <a16:creationId xmlns:a16="http://schemas.microsoft.com/office/drawing/2014/main" id="{4F1F960A-2CA3-4055-B997-05C0A21C41AF}"/>
              </a:ext>
            </a:extLst>
          </p:cNvPr>
          <p:cNvSpPr txBox="1"/>
          <p:nvPr/>
        </p:nvSpPr>
        <p:spPr>
          <a:xfrm rot="1619015">
            <a:off x="901147" y="2827489"/>
            <a:ext cx="2900120" cy="523220"/>
          </a:xfrm>
          <a:prstGeom prst="rect">
            <a:avLst/>
          </a:prstGeom>
          <a:solidFill>
            <a:schemeClr val="bg1">
              <a:alpha val="62000"/>
            </a:schemeClr>
          </a:solidFill>
        </p:spPr>
        <p:txBody>
          <a:bodyPr wrap="square" rtlCol="0">
            <a:spAutoFit/>
          </a:bodyPr>
          <a:lstStyle/>
          <a:p>
            <a:pPr algn="ctr"/>
            <a:r>
              <a:rPr lang="en-CA" sz="2800" dirty="0">
                <a:latin typeface="Stencil" panose="040409050D0802020404" pitchFamily="82" charset="0"/>
              </a:rPr>
              <a:t>No Difference</a:t>
            </a:r>
          </a:p>
        </p:txBody>
      </p:sp>
      <p:sp>
        <p:nvSpPr>
          <p:cNvPr id="9" name="TextBox 8">
            <a:extLst>
              <a:ext uri="{FF2B5EF4-FFF2-40B4-BE49-F238E27FC236}">
                <a16:creationId xmlns:a16="http://schemas.microsoft.com/office/drawing/2014/main" id="{CEC91782-6619-485A-BF58-C18DCA2B0BD5}"/>
              </a:ext>
            </a:extLst>
          </p:cNvPr>
          <p:cNvSpPr txBox="1"/>
          <p:nvPr/>
        </p:nvSpPr>
        <p:spPr>
          <a:xfrm>
            <a:off x="5226341" y="2198025"/>
            <a:ext cx="2900120" cy="369332"/>
          </a:xfrm>
          <a:prstGeom prst="rect">
            <a:avLst/>
          </a:prstGeom>
          <a:solidFill>
            <a:schemeClr val="bg1">
              <a:alpha val="94000"/>
            </a:schemeClr>
          </a:solidFill>
        </p:spPr>
        <p:txBody>
          <a:bodyPr wrap="square" rtlCol="0">
            <a:spAutoFit/>
          </a:bodyPr>
          <a:lstStyle/>
          <a:p>
            <a:pPr algn="ctr"/>
            <a:r>
              <a:rPr lang="en-CA" sz="1800" dirty="0">
                <a:latin typeface="Stencil" panose="040409050D0802020404" pitchFamily="82" charset="0"/>
              </a:rPr>
              <a:t>Tight Control Better</a:t>
            </a:r>
          </a:p>
        </p:txBody>
      </p:sp>
      <p:sp>
        <p:nvSpPr>
          <p:cNvPr id="10" name="TextBox 9">
            <a:extLst>
              <a:ext uri="{FF2B5EF4-FFF2-40B4-BE49-F238E27FC236}">
                <a16:creationId xmlns:a16="http://schemas.microsoft.com/office/drawing/2014/main" id="{F42D3BA3-0099-401A-BD19-F2869294C06B}"/>
              </a:ext>
            </a:extLst>
          </p:cNvPr>
          <p:cNvSpPr txBox="1"/>
          <p:nvPr/>
        </p:nvSpPr>
        <p:spPr>
          <a:xfrm>
            <a:off x="5226341" y="2719767"/>
            <a:ext cx="3550336" cy="369332"/>
          </a:xfrm>
          <a:prstGeom prst="rect">
            <a:avLst/>
          </a:prstGeom>
          <a:solidFill>
            <a:schemeClr val="bg1">
              <a:alpha val="94000"/>
            </a:schemeClr>
          </a:solidFill>
        </p:spPr>
        <p:txBody>
          <a:bodyPr wrap="square" rtlCol="0">
            <a:spAutoFit/>
          </a:bodyPr>
          <a:lstStyle/>
          <a:p>
            <a:pPr algn="ctr"/>
            <a:r>
              <a:rPr lang="en-CA" sz="1800" dirty="0">
                <a:latin typeface="Stencil" panose="040409050D0802020404" pitchFamily="82" charset="0"/>
              </a:rPr>
              <a:t>Less-Tight Control Better</a:t>
            </a:r>
          </a:p>
        </p:txBody>
      </p:sp>
      <p:sp>
        <p:nvSpPr>
          <p:cNvPr id="12" name="Rectangle 11">
            <a:extLst>
              <a:ext uri="{FF2B5EF4-FFF2-40B4-BE49-F238E27FC236}">
                <a16:creationId xmlns:a16="http://schemas.microsoft.com/office/drawing/2014/main" id="{0A914CCD-6655-4EAA-B22F-52BE3B7F8965}"/>
              </a:ext>
            </a:extLst>
          </p:cNvPr>
          <p:cNvSpPr/>
          <p:nvPr/>
        </p:nvSpPr>
        <p:spPr>
          <a:xfrm>
            <a:off x="4196443" y="4329962"/>
            <a:ext cx="4374394" cy="35950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7F7CF5BF-7C09-482C-A998-956C7B4F196F}"/>
              </a:ext>
            </a:extLst>
          </p:cNvPr>
          <p:cNvSpPr/>
          <p:nvPr/>
        </p:nvSpPr>
        <p:spPr>
          <a:xfrm>
            <a:off x="4071225" y="3248689"/>
            <a:ext cx="4572000" cy="1631216"/>
          </a:xfrm>
          <a:prstGeom prst="rect">
            <a:avLst/>
          </a:prstGeom>
          <a:ln>
            <a:solidFill>
              <a:schemeClr val="tx1"/>
            </a:solidFill>
          </a:ln>
        </p:spPr>
        <p:txBody>
          <a:bodyPr>
            <a:spAutoFit/>
          </a:bodyPr>
          <a:lstStyle/>
          <a:p>
            <a:pPr marL="38100" algn="ctr"/>
            <a:r>
              <a:rPr lang="en-CA" dirty="0">
                <a:solidFill>
                  <a:schemeClr val="tx1"/>
                </a:solidFill>
              </a:rPr>
              <a:t>Revised Clinical Guideline:</a:t>
            </a:r>
          </a:p>
          <a:p>
            <a:pPr marL="38100" algn="ctr"/>
            <a:endParaRPr lang="en-CA" dirty="0">
              <a:solidFill>
                <a:schemeClr val="tx1"/>
              </a:solidFill>
            </a:endParaRPr>
          </a:p>
          <a:p>
            <a:pPr marL="38100" algn="ctr"/>
            <a:r>
              <a:rPr lang="en-CA" dirty="0">
                <a:solidFill>
                  <a:schemeClr val="tx1"/>
                </a:solidFill>
              </a:rPr>
              <a:t> Tight’ control of pregnancy hypertension </a:t>
            </a:r>
            <a:br>
              <a:rPr lang="en-CA" dirty="0">
                <a:solidFill>
                  <a:schemeClr val="tx1"/>
                </a:solidFill>
              </a:rPr>
            </a:br>
            <a:r>
              <a:rPr lang="en-CA" sz="800" dirty="0">
                <a:solidFill>
                  <a:schemeClr val="tx1"/>
                </a:solidFill>
              </a:rPr>
              <a:t> </a:t>
            </a:r>
            <a:endParaRPr lang="en-CA" dirty="0">
              <a:solidFill>
                <a:schemeClr val="tx1"/>
              </a:solidFill>
            </a:endParaRPr>
          </a:p>
          <a:p>
            <a:pPr marL="38100" algn="ctr"/>
            <a:r>
              <a:rPr lang="en-CA" dirty="0">
                <a:solidFill>
                  <a:schemeClr val="tx1"/>
                </a:solidFill>
              </a:rPr>
              <a:t>AND</a:t>
            </a:r>
            <a:br>
              <a:rPr lang="en-CA" dirty="0">
                <a:solidFill>
                  <a:schemeClr val="tx1"/>
                </a:solidFill>
              </a:rPr>
            </a:br>
            <a:endParaRPr lang="en-CA" sz="800" dirty="0">
              <a:solidFill>
                <a:schemeClr val="tx1"/>
              </a:solidFill>
            </a:endParaRPr>
          </a:p>
          <a:p>
            <a:pPr marL="38100" algn="ctr"/>
            <a:r>
              <a:rPr lang="en-CA" dirty="0">
                <a:solidFill>
                  <a:schemeClr val="tx1"/>
                </a:solidFill>
              </a:rPr>
              <a:t>Care providers should consider patient preferences</a:t>
            </a:r>
            <a:br>
              <a:rPr lang="en-CA" dirty="0">
                <a:solidFill>
                  <a:schemeClr val="tx1"/>
                </a:solidFill>
              </a:rPr>
            </a:br>
            <a:endParaRPr lang="en-CA" dirty="0">
              <a:solidFill>
                <a:schemeClr val="tx1"/>
              </a:solidFill>
            </a:endParaRPr>
          </a:p>
        </p:txBody>
      </p:sp>
    </p:spTree>
    <p:extLst>
      <p:ext uri="{BB962C8B-B14F-4D97-AF65-F5344CB8AC3E}">
        <p14:creationId xmlns:p14="http://schemas.microsoft.com/office/powerpoint/2010/main" val="29210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F70A-728F-43AD-8D87-9FBEE9C2540E}"/>
              </a:ext>
            </a:extLst>
          </p:cNvPr>
          <p:cNvSpPr>
            <a:spLocks noGrp="1"/>
          </p:cNvSpPr>
          <p:nvPr>
            <p:ph type="title"/>
          </p:nvPr>
        </p:nvSpPr>
        <p:spPr/>
        <p:txBody>
          <a:bodyPr/>
          <a:lstStyle/>
          <a:p>
            <a:r>
              <a:rPr lang="en-US" dirty="0"/>
              <a:t>What did</a:t>
            </a:r>
            <a:br>
              <a:rPr lang="en-US" dirty="0"/>
            </a:br>
            <a:r>
              <a:rPr lang="en-US" dirty="0">
                <a:solidFill>
                  <a:schemeClr val="accent3"/>
                </a:solidFill>
              </a:rPr>
              <a:t>we do?</a:t>
            </a:r>
          </a:p>
        </p:txBody>
      </p:sp>
      <p:sp>
        <p:nvSpPr>
          <p:cNvPr id="3" name="Slide Number Placeholder 2">
            <a:extLst>
              <a:ext uri="{FF2B5EF4-FFF2-40B4-BE49-F238E27FC236}">
                <a16:creationId xmlns:a16="http://schemas.microsoft.com/office/drawing/2014/main" id="{151A2866-2CA7-474C-AC23-A49540B96A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grpSp>
        <p:nvGrpSpPr>
          <p:cNvPr id="16" name="Group 15">
            <a:extLst>
              <a:ext uri="{FF2B5EF4-FFF2-40B4-BE49-F238E27FC236}">
                <a16:creationId xmlns:a16="http://schemas.microsoft.com/office/drawing/2014/main" id="{73EE8592-AB6F-49B6-8415-23B45FAE0848}"/>
              </a:ext>
            </a:extLst>
          </p:cNvPr>
          <p:cNvGrpSpPr/>
          <p:nvPr/>
        </p:nvGrpSpPr>
        <p:grpSpPr>
          <a:xfrm>
            <a:off x="355129" y="1530427"/>
            <a:ext cx="2588499" cy="2512706"/>
            <a:chOff x="355129" y="1530427"/>
            <a:chExt cx="2588499" cy="2512706"/>
          </a:xfrm>
        </p:grpSpPr>
        <p:pic>
          <p:nvPicPr>
            <p:cNvPr id="5" name="Picture 4">
              <a:extLst>
                <a:ext uri="{FF2B5EF4-FFF2-40B4-BE49-F238E27FC236}">
                  <a16:creationId xmlns:a16="http://schemas.microsoft.com/office/drawing/2014/main" id="{0C9E48BF-AC61-45F7-AF75-8EFFC12448FD}"/>
                </a:ext>
              </a:extLst>
            </p:cNvPr>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14443"/>
            <a:stretch/>
          </p:blipFill>
          <p:spPr>
            <a:xfrm>
              <a:off x="1484360" y="1745039"/>
              <a:ext cx="1229077" cy="1051560"/>
            </a:xfrm>
            <a:prstGeom prst="rect">
              <a:avLst/>
            </a:prstGeom>
          </p:spPr>
        </p:pic>
        <p:sp>
          <p:nvSpPr>
            <p:cNvPr id="6" name="Rectangle 5">
              <a:extLst>
                <a:ext uri="{FF2B5EF4-FFF2-40B4-BE49-F238E27FC236}">
                  <a16:creationId xmlns:a16="http://schemas.microsoft.com/office/drawing/2014/main" id="{C527BBB8-44E2-4AFB-93E3-EB2B68446FAA}"/>
                </a:ext>
              </a:extLst>
            </p:cNvPr>
            <p:cNvSpPr/>
            <p:nvPr/>
          </p:nvSpPr>
          <p:spPr>
            <a:xfrm>
              <a:off x="513502" y="2965915"/>
              <a:ext cx="2430126" cy="1077218"/>
            </a:xfrm>
            <a:prstGeom prst="rect">
              <a:avLst/>
            </a:prstGeom>
          </p:spPr>
          <p:txBody>
            <a:bodyPr wrap="square">
              <a:spAutoFit/>
            </a:bodyPr>
            <a:lstStyle/>
            <a:p>
              <a:r>
                <a:rPr lang="en-US" sz="1600" dirty="0">
                  <a:solidFill>
                    <a:schemeClr val="accent5">
                      <a:lumMod val="50000"/>
                    </a:schemeClr>
                  </a:solidFill>
                  <a:latin typeface="Titillium Web" panose="020B0604020202020204" charset="0"/>
                </a:rPr>
                <a:t>Talked to patients to find out what they prioritize when making this health care decision</a:t>
              </a:r>
            </a:p>
          </p:txBody>
        </p:sp>
        <p:sp>
          <p:nvSpPr>
            <p:cNvPr id="7" name="Rectangle 6">
              <a:extLst>
                <a:ext uri="{FF2B5EF4-FFF2-40B4-BE49-F238E27FC236}">
                  <a16:creationId xmlns:a16="http://schemas.microsoft.com/office/drawing/2014/main" id="{B7DB5836-1A8B-4FF6-9CB6-A878BE016489}"/>
                </a:ext>
              </a:extLst>
            </p:cNvPr>
            <p:cNvSpPr/>
            <p:nvPr/>
          </p:nvSpPr>
          <p:spPr>
            <a:xfrm>
              <a:off x="355129" y="1530427"/>
              <a:ext cx="1229078" cy="1446550"/>
            </a:xfrm>
            <a:prstGeom prst="rect">
              <a:avLst/>
            </a:prstGeom>
          </p:spPr>
          <p:txBody>
            <a:bodyPr wrap="square">
              <a:spAutoFit/>
            </a:bodyPr>
            <a:lstStyle/>
            <a:p>
              <a:pPr algn="ctr"/>
              <a:r>
                <a:rPr lang="en-US" sz="8800" b="1" dirty="0">
                  <a:solidFill>
                    <a:schemeClr val="accent5">
                      <a:lumMod val="75000"/>
                    </a:schemeClr>
                  </a:solidFill>
                  <a:latin typeface="Titillium Web" panose="020B0604020202020204" charset="0"/>
                </a:rPr>
                <a:t>1</a:t>
              </a:r>
            </a:p>
          </p:txBody>
        </p:sp>
      </p:grpSp>
      <p:grpSp>
        <p:nvGrpSpPr>
          <p:cNvPr id="17" name="Group 16">
            <a:extLst>
              <a:ext uri="{FF2B5EF4-FFF2-40B4-BE49-F238E27FC236}">
                <a16:creationId xmlns:a16="http://schemas.microsoft.com/office/drawing/2014/main" id="{9A3C9090-C3B9-47B9-AA73-04CFEEFFC5F9}"/>
              </a:ext>
            </a:extLst>
          </p:cNvPr>
          <p:cNvGrpSpPr/>
          <p:nvPr/>
        </p:nvGrpSpPr>
        <p:grpSpPr>
          <a:xfrm>
            <a:off x="2943628" y="1547467"/>
            <a:ext cx="2670550" cy="2249445"/>
            <a:chOff x="2943628" y="1547467"/>
            <a:chExt cx="2670550" cy="2249445"/>
          </a:xfrm>
        </p:grpSpPr>
        <p:sp>
          <p:nvSpPr>
            <p:cNvPr id="9" name="Rectangle 8">
              <a:extLst>
                <a:ext uri="{FF2B5EF4-FFF2-40B4-BE49-F238E27FC236}">
                  <a16:creationId xmlns:a16="http://schemas.microsoft.com/office/drawing/2014/main" id="{6B357DC4-8C46-4CED-8104-33E56DDA49D1}"/>
                </a:ext>
              </a:extLst>
            </p:cNvPr>
            <p:cNvSpPr/>
            <p:nvPr/>
          </p:nvSpPr>
          <p:spPr>
            <a:xfrm>
              <a:off x="3184052" y="2965915"/>
              <a:ext cx="2430126" cy="830997"/>
            </a:xfrm>
            <a:prstGeom prst="rect">
              <a:avLst/>
            </a:prstGeom>
          </p:spPr>
          <p:txBody>
            <a:bodyPr wrap="square">
              <a:spAutoFit/>
            </a:bodyPr>
            <a:lstStyle/>
            <a:p>
              <a:r>
                <a:rPr lang="en-US" sz="1600" dirty="0">
                  <a:solidFill>
                    <a:schemeClr val="accent2">
                      <a:lumMod val="50000"/>
                    </a:schemeClr>
                  </a:solidFill>
                  <a:latin typeface="Titillium Web" panose="020B0604020202020204" charset="0"/>
                </a:rPr>
                <a:t>Used a survey to quantify the importance of each outcome to patients</a:t>
              </a:r>
            </a:p>
          </p:txBody>
        </p:sp>
        <p:sp>
          <p:nvSpPr>
            <p:cNvPr id="10" name="Rectangle 9">
              <a:extLst>
                <a:ext uri="{FF2B5EF4-FFF2-40B4-BE49-F238E27FC236}">
                  <a16:creationId xmlns:a16="http://schemas.microsoft.com/office/drawing/2014/main" id="{9976AC53-315C-41BE-A210-A6FE8D3EF3A6}"/>
                </a:ext>
              </a:extLst>
            </p:cNvPr>
            <p:cNvSpPr/>
            <p:nvPr/>
          </p:nvSpPr>
          <p:spPr>
            <a:xfrm>
              <a:off x="2943628" y="1547467"/>
              <a:ext cx="1225296" cy="1444752"/>
            </a:xfrm>
            <a:prstGeom prst="rect">
              <a:avLst/>
            </a:prstGeom>
          </p:spPr>
          <p:txBody>
            <a:bodyPr wrap="square">
              <a:spAutoFit/>
            </a:bodyPr>
            <a:lstStyle/>
            <a:p>
              <a:pPr algn="ctr"/>
              <a:r>
                <a:rPr lang="en-US" sz="8800" b="1" dirty="0">
                  <a:solidFill>
                    <a:schemeClr val="accent4"/>
                  </a:solidFill>
                  <a:latin typeface="Titillium Web" panose="020B0604020202020204" charset="0"/>
                </a:rPr>
                <a:t>2</a:t>
              </a:r>
            </a:p>
          </p:txBody>
        </p:sp>
        <p:pic>
          <p:nvPicPr>
            <p:cNvPr id="11" name="Picture 10">
              <a:extLst>
                <a:ext uri="{FF2B5EF4-FFF2-40B4-BE49-F238E27FC236}">
                  <a16:creationId xmlns:a16="http://schemas.microsoft.com/office/drawing/2014/main" id="{FD25390B-0166-4FCE-86BB-1D4E05B46043}"/>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b="13946"/>
            <a:stretch/>
          </p:blipFill>
          <p:spPr>
            <a:xfrm>
              <a:off x="4014333" y="1728218"/>
              <a:ext cx="1301371" cy="1050967"/>
            </a:xfrm>
            <a:prstGeom prst="rect">
              <a:avLst/>
            </a:prstGeom>
          </p:spPr>
        </p:pic>
      </p:grpSp>
      <p:grpSp>
        <p:nvGrpSpPr>
          <p:cNvPr id="18" name="Group 17">
            <a:extLst>
              <a:ext uri="{FF2B5EF4-FFF2-40B4-BE49-F238E27FC236}">
                <a16:creationId xmlns:a16="http://schemas.microsoft.com/office/drawing/2014/main" id="{918FF560-9E27-4CCA-A3F4-3FD89871A3C6}"/>
              </a:ext>
            </a:extLst>
          </p:cNvPr>
          <p:cNvGrpSpPr/>
          <p:nvPr/>
        </p:nvGrpSpPr>
        <p:grpSpPr>
          <a:xfrm>
            <a:off x="5777996" y="1539910"/>
            <a:ext cx="2500901" cy="2749444"/>
            <a:chOff x="5777996" y="1539910"/>
            <a:chExt cx="2500901" cy="2749444"/>
          </a:xfrm>
        </p:grpSpPr>
        <p:sp>
          <p:nvSpPr>
            <p:cNvPr id="13" name="Rectangle 12">
              <a:extLst>
                <a:ext uri="{FF2B5EF4-FFF2-40B4-BE49-F238E27FC236}">
                  <a16:creationId xmlns:a16="http://schemas.microsoft.com/office/drawing/2014/main" id="{C9E7305C-F026-4D0E-B14C-566196162F8D}"/>
                </a:ext>
              </a:extLst>
            </p:cNvPr>
            <p:cNvSpPr/>
            <p:nvPr/>
          </p:nvSpPr>
          <p:spPr>
            <a:xfrm>
              <a:off x="5848771" y="2965915"/>
              <a:ext cx="2430126" cy="1323439"/>
            </a:xfrm>
            <a:prstGeom prst="rect">
              <a:avLst/>
            </a:prstGeom>
          </p:spPr>
          <p:txBody>
            <a:bodyPr wrap="square">
              <a:spAutoFit/>
            </a:bodyPr>
            <a:lstStyle/>
            <a:p>
              <a:r>
                <a:rPr lang="en-US" sz="1600" dirty="0">
                  <a:solidFill>
                    <a:schemeClr val="accent1">
                      <a:lumMod val="75000"/>
                    </a:schemeClr>
                  </a:solidFill>
                  <a:latin typeface="Titillium Web" panose="020B0604020202020204" charset="0"/>
                </a:rPr>
                <a:t>Integrated survey results into the trial analysis using a patient-oriented composite and patient-oriented weights</a:t>
              </a:r>
            </a:p>
          </p:txBody>
        </p:sp>
        <p:sp>
          <p:nvSpPr>
            <p:cNvPr id="14" name="Rectangle 13">
              <a:extLst>
                <a:ext uri="{FF2B5EF4-FFF2-40B4-BE49-F238E27FC236}">
                  <a16:creationId xmlns:a16="http://schemas.microsoft.com/office/drawing/2014/main" id="{AF18EF8B-7A91-465E-A91A-F53F6D60F84F}"/>
                </a:ext>
              </a:extLst>
            </p:cNvPr>
            <p:cNvSpPr/>
            <p:nvPr/>
          </p:nvSpPr>
          <p:spPr>
            <a:xfrm>
              <a:off x="5777996" y="1539910"/>
              <a:ext cx="1225296" cy="1444752"/>
            </a:xfrm>
            <a:prstGeom prst="rect">
              <a:avLst/>
            </a:prstGeom>
          </p:spPr>
          <p:txBody>
            <a:bodyPr wrap="square">
              <a:spAutoFit/>
            </a:bodyPr>
            <a:lstStyle/>
            <a:p>
              <a:pPr algn="ctr"/>
              <a:r>
                <a:rPr lang="en-US" sz="8800" b="1" dirty="0">
                  <a:solidFill>
                    <a:schemeClr val="accent1">
                      <a:lumMod val="50000"/>
                      <a:lumOff val="50000"/>
                    </a:schemeClr>
                  </a:solidFill>
                  <a:latin typeface="Titillium Web" panose="020B0604020202020204" charset="0"/>
                </a:rPr>
                <a:t>3</a:t>
              </a:r>
            </a:p>
          </p:txBody>
        </p:sp>
        <p:pic>
          <p:nvPicPr>
            <p:cNvPr id="15" name="Picture 14">
              <a:extLst>
                <a:ext uri="{FF2B5EF4-FFF2-40B4-BE49-F238E27FC236}">
                  <a16:creationId xmlns:a16="http://schemas.microsoft.com/office/drawing/2014/main" id="{2B9127B3-6379-441F-A1D4-24738643247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4241"/>
            <a:stretch/>
          </p:blipFill>
          <p:spPr>
            <a:xfrm>
              <a:off x="6888791" y="1707198"/>
              <a:ext cx="1153586" cy="1051560"/>
            </a:xfrm>
            <a:prstGeom prst="rect">
              <a:avLst/>
            </a:prstGeom>
            <a:ln>
              <a:noFill/>
            </a:ln>
          </p:spPr>
        </p:pic>
      </p:grpSp>
      <p:sp>
        <p:nvSpPr>
          <p:cNvPr id="19" name="TextBox 18">
            <a:extLst>
              <a:ext uri="{FF2B5EF4-FFF2-40B4-BE49-F238E27FC236}">
                <a16:creationId xmlns:a16="http://schemas.microsoft.com/office/drawing/2014/main" id="{DDE4D68A-2422-4A8A-AC6F-48A7F355AED9}"/>
              </a:ext>
            </a:extLst>
          </p:cNvPr>
          <p:cNvSpPr txBox="1"/>
          <p:nvPr/>
        </p:nvSpPr>
        <p:spPr>
          <a:xfrm>
            <a:off x="0" y="4897279"/>
            <a:ext cx="5138777" cy="246221"/>
          </a:xfrm>
          <a:prstGeom prst="rect">
            <a:avLst/>
          </a:prstGeom>
          <a:noFill/>
        </p:spPr>
        <p:txBody>
          <a:bodyPr wrap="square" rtlCol="0">
            <a:spAutoFit/>
          </a:bodyPr>
          <a:lstStyle/>
          <a:p>
            <a:r>
              <a:rPr lang="en-US" sz="1000" dirty="0">
                <a:solidFill>
                  <a:schemeClr val="tx1">
                    <a:lumMod val="85000"/>
                    <a:lumOff val="15000"/>
                  </a:schemeClr>
                </a:solidFill>
              </a:rPr>
              <a:t>Hargraves IG &amp; </a:t>
            </a:r>
            <a:r>
              <a:rPr lang="en-US" sz="1000" dirty="0" err="1">
                <a:solidFill>
                  <a:schemeClr val="tx1">
                    <a:lumMod val="85000"/>
                    <a:lumOff val="15000"/>
                  </a:schemeClr>
                </a:solidFill>
              </a:rPr>
              <a:t>Montori</a:t>
            </a:r>
            <a:r>
              <a:rPr lang="en-US" sz="1000" dirty="0">
                <a:solidFill>
                  <a:schemeClr val="tx1">
                    <a:lumMod val="85000"/>
                    <a:lumOff val="15000"/>
                  </a:schemeClr>
                </a:solidFill>
              </a:rPr>
              <a:t> V </a:t>
            </a:r>
            <a:r>
              <a:rPr lang="en-US" sz="1000" i="1" dirty="0">
                <a:solidFill>
                  <a:schemeClr val="tx1">
                    <a:lumMod val="85000"/>
                    <a:lumOff val="15000"/>
                  </a:schemeClr>
                </a:solidFill>
              </a:rPr>
              <a:t>JAMA Intern Med </a:t>
            </a:r>
            <a:r>
              <a:rPr lang="en-US" sz="1000" dirty="0">
                <a:solidFill>
                  <a:schemeClr val="tx1">
                    <a:lumMod val="85000"/>
                    <a:lumOff val="15000"/>
                  </a:schemeClr>
                </a:solidFill>
              </a:rPr>
              <a:t>2019; Solomon MZ et al. </a:t>
            </a:r>
            <a:r>
              <a:rPr lang="en-US" sz="1000" i="1" dirty="0">
                <a:solidFill>
                  <a:schemeClr val="tx1">
                    <a:lumMod val="85000"/>
                    <a:lumOff val="15000"/>
                  </a:schemeClr>
                </a:solidFill>
              </a:rPr>
              <a:t>Health </a:t>
            </a:r>
            <a:r>
              <a:rPr lang="en-US" sz="1000" i="1" dirty="0" err="1">
                <a:solidFill>
                  <a:schemeClr val="tx1">
                    <a:lumMod val="85000"/>
                    <a:lumOff val="15000"/>
                  </a:schemeClr>
                </a:solidFill>
              </a:rPr>
              <a:t>Aff</a:t>
            </a:r>
            <a:r>
              <a:rPr lang="en-US" sz="1000" i="1" dirty="0">
                <a:solidFill>
                  <a:schemeClr val="tx1">
                    <a:lumMod val="85000"/>
                    <a:lumOff val="15000"/>
                  </a:schemeClr>
                </a:solidFill>
              </a:rPr>
              <a:t> 2016; </a:t>
            </a:r>
            <a:endParaRPr lang="en-US" sz="1000" dirty="0">
              <a:solidFill>
                <a:schemeClr val="tx1">
                  <a:lumMod val="85000"/>
                  <a:lumOff val="15000"/>
                </a:schemeClr>
              </a:solidFill>
            </a:endParaRPr>
          </a:p>
        </p:txBody>
      </p:sp>
    </p:spTree>
    <p:extLst>
      <p:ext uri="{BB962C8B-B14F-4D97-AF65-F5344CB8AC3E}">
        <p14:creationId xmlns:p14="http://schemas.microsoft.com/office/powerpoint/2010/main" val="191941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F70A-728F-43AD-8D87-9FBEE9C2540E}"/>
              </a:ext>
            </a:extLst>
          </p:cNvPr>
          <p:cNvSpPr>
            <a:spLocks noGrp="1"/>
          </p:cNvSpPr>
          <p:nvPr>
            <p:ph type="title"/>
          </p:nvPr>
        </p:nvSpPr>
        <p:spPr/>
        <p:txBody>
          <a:bodyPr/>
          <a:lstStyle/>
          <a:p>
            <a:r>
              <a:rPr lang="en-US" dirty="0"/>
              <a:t>What did</a:t>
            </a:r>
            <a:br>
              <a:rPr lang="en-US" dirty="0"/>
            </a:br>
            <a:r>
              <a:rPr lang="en-US" dirty="0">
                <a:solidFill>
                  <a:schemeClr val="accent3"/>
                </a:solidFill>
              </a:rPr>
              <a:t>we do?</a:t>
            </a:r>
          </a:p>
        </p:txBody>
      </p:sp>
      <p:sp>
        <p:nvSpPr>
          <p:cNvPr id="3" name="Slide Number Placeholder 2">
            <a:extLst>
              <a:ext uri="{FF2B5EF4-FFF2-40B4-BE49-F238E27FC236}">
                <a16:creationId xmlns:a16="http://schemas.microsoft.com/office/drawing/2014/main" id="{151A2866-2CA7-474C-AC23-A49540B96A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sp>
        <p:nvSpPr>
          <p:cNvPr id="16" name="Speech Bubble: Rectangle 15">
            <a:extLst>
              <a:ext uri="{FF2B5EF4-FFF2-40B4-BE49-F238E27FC236}">
                <a16:creationId xmlns:a16="http://schemas.microsoft.com/office/drawing/2014/main" id="{BB3F0B98-D5E3-4AD5-9785-B0BAE0A39C82}"/>
              </a:ext>
            </a:extLst>
          </p:cNvPr>
          <p:cNvSpPr/>
          <p:nvPr/>
        </p:nvSpPr>
        <p:spPr>
          <a:xfrm rot="5400000" flipH="1">
            <a:off x="3831468" y="414500"/>
            <a:ext cx="4120572" cy="4098174"/>
          </a:xfrm>
          <a:prstGeom prst="wedgeRectCallout">
            <a:avLst>
              <a:gd name="adj1" fmla="val -20833"/>
              <a:gd name="adj2" fmla="val 71720"/>
            </a:avLst>
          </a:prstGeom>
          <a:solidFill>
            <a:schemeClr val="bg1">
              <a:lumMod val="95000"/>
              <a:alpha val="37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3BBF7BF-59E2-4B7D-94D7-D12313705061}"/>
              </a:ext>
            </a:extLst>
          </p:cNvPr>
          <p:cNvSpPr txBox="1"/>
          <p:nvPr/>
        </p:nvSpPr>
        <p:spPr>
          <a:xfrm>
            <a:off x="4087445" y="1279900"/>
            <a:ext cx="3669091" cy="2646878"/>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
            </a:pPr>
            <a:r>
              <a:rPr lang="en-US" sz="1600" dirty="0">
                <a:latin typeface="Titillium Web" panose="020B0604020202020204" charset="0"/>
              </a:rPr>
              <a:t>Severe high blood pressure</a:t>
            </a:r>
          </a:p>
          <a:p>
            <a:pPr marL="342900" indent="-342900">
              <a:lnSpc>
                <a:spcPct val="150000"/>
              </a:lnSpc>
              <a:buClr>
                <a:schemeClr val="accent1"/>
              </a:buClr>
              <a:buFont typeface="Wingdings" panose="05000000000000000000" pitchFamily="2" charset="2"/>
              <a:buChar char="§"/>
            </a:pPr>
            <a:r>
              <a:rPr lang="en-US" sz="1600" dirty="0">
                <a:latin typeface="Titillium Web" panose="020B0604020202020204" charset="0"/>
              </a:rPr>
              <a:t>Pre-eclampsia</a:t>
            </a:r>
          </a:p>
          <a:p>
            <a:pPr marL="342900" indent="-342900">
              <a:lnSpc>
                <a:spcPct val="150000"/>
              </a:lnSpc>
              <a:buClr>
                <a:schemeClr val="accent1"/>
              </a:buClr>
              <a:buFont typeface="Wingdings" panose="05000000000000000000" pitchFamily="2" charset="2"/>
              <a:buChar char="§"/>
            </a:pPr>
            <a:r>
              <a:rPr lang="en-US" sz="1600" dirty="0">
                <a:latin typeface="Titillium Web" panose="020B0604020202020204" charset="0"/>
              </a:rPr>
              <a:t>Baby born before 34 weeks</a:t>
            </a:r>
          </a:p>
          <a:p>
            <a:pPr marL="342900" indent="-342900">
              <a:lnSpc>
                <a:spcPct val="150000"/>
              </a:lnSpc>
              <a:buClr>
                <a:schemeClr val="accent1"/>
              </a:buClr>
              <a:buFont typeface="Wingdings" panose="05000000000000000000" pitchFamily="2" charset="2"/>
              <a:buChar char="§"/>
            </a:pPr>
            <a:r>
              <a:rPr lang="en-US" sz="1600" dirty="0">
                <a:latin typeface="Titillium Web" panose="020B0604020202020204" charset="0"/>
              </a:rPr>
              <a:t>Baby born smaller than expected</a:t>
            </a:r>
          </a:p>
          <a:p>
            <a:pPr marL="342900" indent="-342900">
              <a:lnSpc>
                <a:spcPct val="150000"/>
              </a:lnSpc>
              <a:buClr>
                <a:schemeClr val="accent1"/>
              </a:buClr>
              <a:buFont typeface="Wingdings" panose="05000000000000000000" pitchFamily="2" charset="2"/>
              <a:buChar char="§"/>
            </a:pPr>
            <a:r>
              <a:rPr lang="en-US" sz="1600" dirty="0">
                <a:latin typeface="Titillium Web" panose="020B0604020202020204" charset="0"/>
              </a:rPr>
              <a:t>Taking blood pressure medication</a:t>
            </a:r>
          </a:p>
          <a:p>
            <a:pPr marL="342900" indent="-342900">
              <a:lnSpc>
                <a:spcPct val="150000"/>
              </a:lnSpc>
              <a:buClr>
                <a:schemeClr val="accent1"/>
              </a:buClr>
              <a:buFont typeface="Wingdings" panose="05000000000000000000" pitchFamily="2" charset="2"/>
              <a:buChar char="§"/>
            </a:pPr>
            <a:r>
              <a:rPr lang="en-US" sz="1600" dirty="0">
                <a:latin typeface="Titillium Web" panose="020B0604020202020204" charset="0"/>
              </a:rPr>
              <a:t>Blood transfusion</a:t>
            </a:r>
          </a:p>
          <a:p>
            <a:pPr marL="342900" indent="-342900">
              <a:lnSpc>
                <a:spcPct val="150000"/>
              </a:lnSpc>
              <a:buClr>
                <a:schemeClr val="accent1"/>
              </a:buClr>
              <a:buFont typeface="Wingdings" panose="05000000000000000000" pitchFamily="2" charset="2"/>
              <a:buChar char="§"/>
            </a:pPr>
            <a:r>
              <a:rPr lang="en-US" sz="1600" dirty="0">
                <a:latin typeface="Titillium Web" panose="020B0604020202020204" charset="0"/>
              </a:rPr>
              <a:t>Caesarean delivery</a:t>
            </a:r>
          </a:p>
        </p:txBody>
      </p:sp>
      <p:grpSp>
        <p:nvGrpSpPr>
          <p:cNvPr id="18" name="Group 17">
            <a:extLst>
              <a:ext uri="{FF2B5EF4-FFF2-40B4-BE49-F238E27FC236}">
                <a16:creationId xmlns:a16="http://schemas.microsoft.com/office/drawing/2014/main" id="{4757F5AD-3B38-480B-9706-D514C0F2380B}"/>
              </a:ext>
            </a:extLst>
          </p:cNvPr>
          <p:cNvGrpSpPr/>
          <p:nvPr/>
        </p:nvGrpSpPr>
        <p:grpSpPr>
          <a:xfrm>
            <a:off x="234814" y="1819185"/>
            <a:ext cx="2588499" cy="2403734"/>
            <a:chOff x="993012" y="3958281"/>
            <a:chExt cx="2588499" cy="2403734"/>
          </a:xfrm>
        </p:grpSpPr>
        <p:pic>
          <p:nvPicPr>
            <p:cNvPr id="19" name="Picture 18">
              <a:extLst>
                <a:ext uri="{FF2B5EF4-FFF2-40B4-BE49-F238E27FC236}">
                  <a16:creationId xmlns:a16="http://schemas.microsoft.com/office/drawing/2014/main" id="{6BC59118-B052-4A65-911C-40044EC64E11}"/>
                </a:ext>
              </a:extLst>
            </p:cNvPr>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b="14443"/>
            <a:stretch/>
          </p:blipFill>
          <p:spPr>
            <a:xfrm>
              <a:off x="2122243" y="4172893"/>
              <a:ext cx="1229077" cy="1051560"/>
            </a:xfrm>
            <a:prstGeom prst="rect">
              <a:avLst/>
            </a:prstGeom>
          </p:spPr>
        </p:pic>
        <p:sp>
          <p:nvSpPr>
            <p:cNvPr id="20" name="Rectangle 19">
              <a:extLst>
                <a:ext uri="{FF2B5EF4-FFF2-40B4-BE49-F238E27FC236}">
                  <a16:creationId xmlns:a16="http://schemas.microsoft.com/office/drawing/2014/main" id="{ACBD77CF-23F2-4C45-A9E7-A7A362D19D27}"/>
                </a:ext>
              </a:extLst>
            </p:cNvPr>
            <p:cNvSpPr/>
            <p:nvPr/>
          </p:nvSpPr>
          <p:spPr>
            <a:xfrm>
              <a:off x="1151385" y="5284797"/>
              <a:ext cx="2430126" cy="1077218"/>
            </a:xfrm>
            <a:prstGeom prst="rect">
              <a:avLst/>
            </a:prstGeom>
          </p:spPr>
          <p:txBody>
            <a:bodyPr wrap="square">
              <a:spAutoFit/>
            </a:bodyPr>
            <a:lstStyle/>
            <a:p>
              <a:r>
                <a:rPr lang="en-US" sz="1600" dirty="0">
                  <a:solidFill>
                    <a:schemeClr val="accent5">
                      <a:lumMod val="50000"/>
                    </a:schemeClr>
                  </a:solidFill>
                  <a:latin typeface="Titillium Web" panose="020B0604020202020204" charset="0"/>
                </a:rPr>
                <a:t>Talked to patients to find out what they prioritize when making this health care decision</a:t>
              </a:r>
            </a:p>
          </p:txBody>
        </p:sp>
        <p:sp>
          <p:nvSpPr>
            <p:cNvPr id="21" name="Rectangle 20">
              <a:extLst>
                <a:ext uri="{FF2B5EF4-FFF2-40B4-BE49-F238E27FC236}">
                  <a16:creationId xmlns:a16="http://schemas.microsoft.com/office/drawing/2014/main" id="{180390EF-65FE-4777-9AC5-CDAEC1C324CC}"/>
                </a:ext>
              </a:extLst>
            </p:cNvPr>
            <p:cNvSpPr/>
            <p:nvPr/>
          </p:nvSpPr>
          <p:spPr>
            <a:xfrm>
              <a:off x="993012" y="3958281"/>
              <a:ext cx="1229078" cy="1446550"/>
            </a:xfrm>
            <a:prstGeom prst="rect">
              <a:avLst/>
            </a:prstGeom>
          </p:spPr>
          <p:txBody>
            <a:bodyPr wrap="square">
              <a:spAutoFit/>
            </a:bodyPr>
            <a:lstStyle/>
            <a:p>
              <a:pPr algn="ctr"/>
              <a:r>
                <a:rPr lang="en-US" sz="8800" b="1" dirty="0">
                  <a:solidFill>
                    <a:schemeClr val="accent5">
                      <a:lumMod val="75000"/>
                    </a:schemeClr>
                  </a:solidFill>
                  <a:latin typeface="Titillium Web" panose="020B0604020202020204" charset="0"/>
                </a:rPr>
                <a:t>1</a:t>
              </a:r>
            </a:p>
          </p:txBody>
        </p:sp>
      </p:grpSp>
      <p:sp>
        <p:nvSpPr>
          <p:cNvPr id="11" name="TextBox 10">
            <a:extLst>
              <a:ext uri="{FF2B5EF4-FFF2-40B4-BE49-F238E27FC236}">
                <a16:creationId xmlns:a16="http://schemas.microsoft.com/office/drawing/2014/main" id="{200519BC-D1BB-4F1B-B23D-7B2C7A538F89}"/>
              </a:ext>
            </a:extLst>
          </p:cNvPr>
          <p:cNvSpPr txBox="1"/>
          <p:nvPr/>
        </p:nvSpPr>
        <p:spPr>
          <a:xfrm>
            <a:off x="4131745" y="580793"/>
            <a:ext cx="3580492" cy="523220"/>
          </a:xfrm>
          <a:prstGeom prst="rect">
            <a:avLst/>
          </a:prstGeom>
          <a:noFill/>
        </p:spPr>
        <p:txBody>
          <a:bodyPr wrap="square">
            <a:spAutoFit/>
          </a:bodyPr>
          <a:lstStyle/>
          <a:p>
            <a:pPr algn="ctr"/>
            <a:r>
              <a:rPr lang="en-US" sz="1400" b="1" dirty="0">
                <a:latin typeface="Titillium Web" panose="020B0604020202020204" charset="0"/>
              </a:rPr>
              <a:t>Patients Prioritized Avoiding </a:t>
            </a:r>
          </a:p>
          <a:p>
            <a:pPr algn="ctr"/>
            <a:r>
              <a:rPr lang="en-US" b="1" dirty="0">
                <a:latin typeface="Titillium Web" panose="020B0604020202020204" charset="0"/>
              </a:rPr>
              <a:t>7 Outcomes &amp; Interventions</a:t>
            </a:r>
            <a:r>
              <a:rPr lang="en-US" sz="1400" b="1" dirty="0">
                <a:latin typeface="Titillium Web" panose="020B0604020202020204" charset="0"/>
              </a:rPr>
              <a:t>:</a:t>
            </a:r>
          </a:p>
        </p:txBody>
      </p:sp>
    </p:spTree>
    <p:extLst>
      <p:ext uri="{BB962C8B-B14F-4D97-AF65-F5344CB8AC3E}">
        <p14:creationId xmlns:p14="http://schemas.microsoft.com/office/powerpoint/2010/main" val="320101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Lst>
  </p:timing>
</p:sld>
</file>

<file path=ppt/theme/theme1.xml><?xml version="1.0" encoding="utf-8"?>
<a:theme xmlns:a="http://schemas.openxmlformats.org/drawingml/2006/main" name="Fidele template">
  <a:themeElements>
    <a:clrScheme name="Custom 4">
      <a:dk1>
        <a:sysClr val="windowText" lastClr="000000"/>
      </a:dk1>
      <a:lt1>
        <a:sysClr val="window" lastClr="FFFFFF"/>
      </a:lt1>
      <a:dk2>
        <a:srgbClr val="323232"/>
      </a:dk2>
      <a:lt2>
        <a:srgbClr val="E3DED1"/>
      </a:lt2>
      <a:accent1>
        <a:srgbClr val="023346"/>
      </a:accent1>
      <a:accent2>
        <a:srgbClr val="028090"/>
      </a:accent2>
      <a:accent3>
        <a:srgbClr val="00A896"/>
      </a:accent3>
      <a:accent4>
        <a:srgbClr val="02C39A"/>
      </a:accent4>
      <a:accent5>
        <a:srgbClr val="E9D758"/>
      </a:accent5>
      <a:accent6>
        <a:srgbClr val="BFBFBF"/>
      </a:accent6>
      <a:hlink>
        <a:srgbClr val="05668D"/>
      </a:hlink>
      <a:folHlink>
        <a:srgbClr val="0280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3E99C4EC2E3042BFC7AD59AAAFBB84" ma:contentTypeVersion="14" ma:contentTypeDescription="Create a new document." ma:contentTypeScope="" ma:versionID="8b68a328bab6a74372e84a7ff376b277">
  <xsd:schema xmlns:xsd="http://www.w3.org/2001/XMLSchema" xmlns:xs="http://www.w3.org/2001/XMLSchema" xmlns:p="http://schemas.microsoft.com/office/2006/metadata/properties" xmlns:ns3="6c002a63-e92c-4ce9-99c0-2f50a34a7276" xmlns:ns4="ca5e09c6-e7de-4aad-b72b-548b2924e4ab" targetNamespace="http://schemas.microsoft.com/office/2006/metadata/properties" ma:root="true" ma:fieldsID="c831b1cd4d266a81645a7718dc3ae577" ns3:_="" ns4:_="">
    <xsd:import namespace="6c002a63-e92c-4ce9-99c0-2f50a34a7276"/>
    <xsd:import namespace="ca5e09c6-e7de-4aad-b72b-548b2924e4a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02a63-e92c-4ce9-99c0-2f50a34a7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5e09c6-e7de-4aad-b72b-548b2924e4a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EB9093-4D82-401D-89DC-ED29CE6F3031}">
  <ds:schemaRef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ca5e09c6-e7de-4aad-b72b-548b2924e4ab"/>
    <ds:schemaRef ds:uri="6c002a63-e92c-4ce9-99c0-2f50a34a7276"/>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2C9ADF4B-082E-4B31-B6B3-C3FDDED6C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02a63-e92c-4ce9-99c0-2f50a34a7276"/>
    <ds:schemaRef ds:uri="ca5e09c6-e7de-4aad-b72b-548b2924e4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EB888A-0015-41F6-84EE-526D25CEB4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6117</TotalTime>
  <Words>1266</Words>
  <Application>Microsoft Office PowerPoint</Application>
  <PresentationFormat>On-screen Show (16:9)</PresentationFormat>
  <Paragraphs>256</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Nova Light</vt:lpstr>
      <vt:lpstr>Stencil</vt:lpstr>
      <vt:lpstr>Wingdings</vt:lpstr>
      <vt:lpstr>Titillium Web</vt:lpstr>
      <vt:lpstr>Fidele template</vt:lpstr>
      <vt:lpstr>Integrating Patient Values into Clinical Trials Using a Patient-Centered Composite Endpoint: A Case Study Using the Control of Hypertension in Pregnancy Study (CHIPS) Trial </vt:lpstr>
      <vt:lpstr>Disclosures and Acknowledgments</vt:lpstr>
      <vt:lpstr>Composite endpoints</vt:lpstr>
      <vt:lpstr>Aim</vt:lpstr>
      <vt:lpstr>Case Study: The CHIPS Trial</vt:lpstr>
      <vt:lpstr>Case Study: The CHIPS Trial</vt:lpstr>
      <vt:lpstr>Case Study: The CHIPS Trial</vt:lpstr>
      <vt:lpstr>What did we do?</vt:lpstr>
      <vt:lpstr>What did we do?</vt:lpstr>
      <vt:lpstr>What did we do?</vt:lpstr>
      <vt:lpstr>What did we do?</vt:lpstr>
      <vt:lpstr>What did we do?</vt:lpstr>
      <vt:lpstr>What did we do?</vt:lpstr>
      <vt:lpstr>Results: Primary</vt:lpstr>
      <vt:lpstr>Results:  Threshold Analysis</vt:lpstr>
      <vt:lpstr>Discussion: Strengths</vt:lpstr>
      <vt:lpstr>Discussion: Limitations</vt:lpstr>
      <vt:lpstr>Future  Directions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Rebecca Metcalfe</dc:creator>
  <cp:lastModifiedBy>Bansback, Nick</cp:lastModifiedBy>
  <cp:revision>107</cp:revision>
  <dcterms:modified xsi:type="dcterms:W3CDTF">2022-04-29T20:59:24Z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0x0101004B3E99C4EC2E3042BFC7AD59AAAFBB84</vt:lpwstr>
  </property>
</Properties>
</file>